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6" r:id="rId2"/>
    <p:sldId id="338" r:id="rId3"/>
    <p:sldId id="353" r:id="rId4"/>
    <p:sldId id="257" r:id="rId5"/>
    <p:sldId id="340" r:id="rId6"/>
    <p:sldId id="354" r:id="rId7"/>
    <p:sldId id="359" r:id="rId8"/>
    <p:sldId id="344" r:id="rId9"/>
    <p:sldId id="358" r:id="rId10"/>
    <p:sldId id="345" r:id="rId11"/>
    <p:sldId id="349" r:id="rId12"/>
    <p:sldId id="352" r:id="rId13"/>
    <p:sldId id="356" r:id="rId14"/>
    <p:sldId id="268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u="none" dirty="0"/>
              <a:t>Alder ved død,</a:t>
            </a:r>
            <a:r>
              <a:rPr lang="nb-NO" sz="1800" b="1" u="none" baseline="0" dirty="0"/>
              <a:t> </a:t>
            </a:r>
            <a:r>
              <a:rPr lang="nb-NO" sz="1800" b="1" u="none" dirty="0"/>
              <a:t>1831-33 versus 1911-13</a:t>
            </a:r>
            <a:endParaRPr lang="nb-NO" sz="1800" b="1" baseline="0" dirty="0"/>
          </a:p>
          <a:p>
            <a:pPr>
              <a:defRPr b="1"/>
            </a:pPr>
            <a:r>
              <a:rPr lang="nb-NO" sz="1800" b="1" baseline="0" dirty="0"/>
              <a:t>1831-33: </a:t>
            </a:r>
            <a:r>
              <a:rPr lang="nb-NO" sz="1800" b="1" u="sng" baseline="0" dirty="0"/>
              <a:t>259 døde</a:t>
            </a:r>
            <a:r>
              <a:rPr lang="nb-NO" sz="1800" b="1" baseline="0" dirty="0"/>
              <a:t>     1911-13: </a:t>
            </a:r>
            <a:r>
              <a:rPr lang="nb-NO" sz="1800" b="1" u="sng" baseline="0" dirty="0"/>
              <a:t>204 døde</a:t>
            </a:r>
            <a:r>
              <a:rPr lang="nb-NO" sz="1800" b="1" baseline="0" dirty="0"/>
              <a:t>. </a:t>
            </a:r>
          </a:p>
          <a:p>
            <a:pPr>
              <a:defRPr b="1"/>
            </a:pPr>
            <a:r>
              <a:rPr lang="nb-NO" sz="1800" b="1" baseline="0" dirty="0"/>
              <a:t>Søyletallene = % av antall døde totalt i perioden</a:t>
            </a:r>
            <a:endParaRPr lang="nb-NO" sz="1800" b="1" dirty="0"/>
          </a:p>
        </c:rich>
      </c:tx>
      <c:layout>
        <c:manualLayout>
          <c:xMode val="edge"/>
          <c:yMode val="edge"/>
          <c:x val="0.28440717363302459"/>
          <c:y val="8.8439985727127215E-3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557466089004448E-2"/>
          <c:y val="9.0123541320619949E-2"/>
          <c:w val="0.92234300772339317"/>
          <c:h val="0.754936285138270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'Død % 1831-33 og 1911-13'!$B$4</c:f>
              <c:strCache>
                <c:ptCount val="1"/>
                <c:pt idx="0">
                  <c:v>1831-33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'Død % 1831-33 og 1911-13'!$A$5:$A$14</c:f>
              <c:strCache>
                <c:ptCount val="10"/>
                <c:pt idx="0">
                  <c:v>80-100</c:v>
                </c:pt>
                <c:pt idx="1">
                  <c:v>70-79</c:v>
                </c:pt>
                <c:pt idx="2">
                  <c:v>60-69</c:v>
                </c:pt>
                <c:pt idx="3">
                  <c:v>50-59</c:v>
                </c:pt>
                <c:pt idx="4">
                  <c:v>40-49</c:v>
                </c:pt>
                <c:pt idx="5">
                  <c:v>30-39</c:v>
                </c:pt>
                <c:pt idx="6">
                  <c:v>20-29</c:v>
                </c:pt>
                <c:pt idx="7">
                  <c:v>10--19</c:v>
                </c:pt>
                <c:pt idx="8">
                  <c:v>01--10</c:v>
                </c:pt>
                <c:pt idx="9">
                  <c:v>00-01</c:v>
                </c:pt>
              </c:strCache>
            </c:strRef>
          </c:cat>
          <c:val>
            <c:numRef>
              <c:f>'Død % 1831-33 og 1911-13'!$B$5:$B$14</c:f>
              <c:numCache>
                <c:formatCode>0</c:formatCode>
                <c:ptCount val="10"/>
                <c:pt idx="0">
                  <c:v>8.4</c:v>
                </c:pt>
                <c:pt idx="1">
                  <c:v>13.5</c:v>
                </c:pt>
                <c:pt idx="2">
                  <c:v>12.4</c:v>
                </c:pt>
                <c:pt idx="3">
                  <c:v>15.5</c:v>
                </c:pt>
                <c:pt idx="4">
                  <c:v>6.4</c:v>
                </c:pt>
                <c:pt idx="5">
                  <c:v>5.6</c:v>
                </c:pt>
                <c:pt idx="6">
                  <c:v>5.2</c:v>
                </c:pt>
                <c:pt idx="7">
                  <c:v>2.8</c:v>
                </c:pt>
                <c:pt idx="8">
                  <c:v>10</c:v>
                </c:pt>
                <c:pt idx="9">
                  <c:v>20.3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6C8-41C0-A4C5-652CE43E363B}"/>
            </c:ext>
          </c:extLst>
        </c:ser>
        <c:ser>
          <c:idx val="1"/>
          <c:order val="1"/>
          <c:tx>
            <c:strRef>
              <c:f>'Død % 1831-33 og 1911-13'!$C$4</c:f>
              <c:strCache>
                <c:ptCount val="1"/>
                <c:pt idx="0">
                  <c:v>1911-13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'Død % 1831-33 og 1911-13'!$A$5:$A$14</c:f>
              <c:strCache>
                <c:ptCount val="10"/>
                <c:pt idx="0">
                  <c:v>80-100</c:v>
                </c:pt>
                <c:pt idx="1">
                  <c:v>70-79</c:v>
                </c:pt>
                <c:pt idx="2">
                  <c:v>60-69</c:v>
                </c:pt>
                <c:pt idx="3">
                  <c:v>50-59</c:v>
                </c:pt>
                <c:pt idx="4">
                  <c:v>40-49</c:v>
                </c:pt>
                <c:pt idx="5">
                  <c:v>30-39</c:v>
                </c:pt>
                <c:pt idx="6">
                  <c:v>20-29</c:v>
                </c:pt>
                <c:pt idx="7">
                  <c:v>10--19</c:v>
                </c:pt>
                <c:pt idx="8">
                  <c:v>01--10</c:v>
                </c:pt>
                <c:pt idx="9">
                  <c:v>00-01</c:v>
                </c:pt>
              </c:strCache>
            </c:strRef>
          </c:cat>
          <c:val>
            <c:numRef>
              <c:f>'Død % 1831-33 og 1911-13'!$C$5:$C$14</c:f>
              <c:numCache>
                <c:formatCode>0</c:formatCode>
                <c:ptCount val="10"/>
                <c:pt idx="0">
                  <c:v>19.117647058823529</c:v>
                </c:pt>
                <c:pt idx="1">
                  <c:v>16.176470588235293</c:v>
                </c:pt>
                <c:pt idx="2">
                  <c:v>13.23529411764706</c:v>
                </c:pt>
                <c:pt idx="3">
                  <c:v>6.8627450980392162</c:v>
                </c:pt>
                <c:pt idx="4">
                  <c:v>5.3921568627450984</c:v>
                </c:pt>
                <c:pt idx="5">
                  <c:v>5.8823529411764701</c:v>
                </c:pt>
                <c:pt idx="6">
                  <c:v>5.3921568627450984</c:v>
                </c:pt>
                <c:pt idx="7">
                  <c:v>8.3333333333333321</c:v>
                </c:pt>
                <c:pt idx="8">
                  <c:v>7.8431372549019605</c:v>
                </c:pt>
                <c:pt idx="9">
                  <c:v>11.76470588235294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A6C8-41C0-A4C5-652CE43E3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1802992"/>
        <c:axId val="1081803320"/>
        <c:axId val="0"/>
      </c:bar3DChart>
      <c:catAx>
        <c:axId val="1081802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Aldersgrupper</a:t>
                </a:r>
              </a:p>
            </c:rich>
          </c:tx>
          <c:layout>
            <c:manualLayout>
              <c:xMode val="edge"/>
              <c:yMode val="edge"/>
              <c:x val="0.34032792062817868"/>
              <c:y val="0.90723988003066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1803320"/>
        <c:crosses val="autoZero"/>
        <c:auto val="1"/>
        <c:lblAlgn val="ctr"/>
        <c:lblOffset val="100"/>
        <c:noMultiLvlLbl val="0"/>
      </c:catAx>
      <c:valAx>
        <c:axId val="108180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u="sng"/>
                  <a:t>Prosent</a:t>
                </a:r>
              </a:p>
            </c:rich>
          </c:tx>
          <c:layout>
            <c:manualLayout>
              <c:xMode val="edge"/>
              <c:yMode val="edge"/>
              <c:x val="1.7134860217161655E-2"/>
              <c:y val="0.465431127063376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180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509188715257815"/>
          <c:y val="0.90713957716770877"/>
          <c:w val="0.25666586072999426"/>
          <c:h val="4.9208810693932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dirty="0"/>
              <a:t>Noen sentrale dødsårsaker for periodene 1831-33 og 1911-13</a:t>
            </a:r>
          </a:p>
          <a:p>
            <a:pPr>
              <a:defRPr sz="2000"/>
            </a:pPr>
            <a:r>
              <a:rPr lang="nb-NO" sz="2000" dirty="0"/>
              <a:t>I prosent av antall oppgitte dødsårsaker, hhv. 143 og 199)</a:t>
            </a:r>
          </a:p>
        </c:rich>
      </c:tx>
      <c:layout>
        <c:manualLayout>
          <c:xMode val="edge"/>
          <c:yMode val="edge"/>
          <c:x val="0.19595515889812651"/>
          <c:y val="1.2987015200432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992521603823794E-2"/>
          <c:y val="9.7054589265192295E-2"/>
          <c:w val="0.90362286456462093"/>
          <c:h val="0.68727552259851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'% av alle dødsårsaker oppgitt'!$B$2</c:f>
              <c:strCache>
                <c:ptCount val="1"/>
                <c:pt idx="0">
                  <c:v>1831-33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av alle dødsårsaker oppgitt'!$A$3:$A$20</c:f>
              <c:strCache>
                <c:ptCount val="18"/>
                <c:pt idx="0">
                  <c:v>"Brystsvaghed"</c:v>
                </c:pt>
                <c:pt idx="1">
                  <c:v>Tbc</c:v>
                </c:pt>
                <c:pt idx="2">
                  <c:v>Alderdom </c:v>
                </c:pt>
                <c:pt idx="3">
                  <c:v>"Indvortes Slag"</c:v>
                </c:pt>
                <c:pt idx="4">
                  <c:v>Kopper </c:v>
                </c:pt>
                <c:pt idx="5">
                  <c:v>Uleselig </c:v>
                </c:pt>
                <c:pt idx="6">
                  <c:v>Ulykker</c:v>
                </c:pt>
                <c:pt idx="7">
                  <c:v>"Koldfeber"</c:v>
                </c:pt>
                <c:pt idx="8">
                  <c:v>Forkjølelse</c:v>
                </c:pt>
                <c:pt idx="9">
                  <c:v>Barsel </c:v>
                </c:pt>
                <c:pt idx="10">
                  <c:v>Kolikk</c:v>
                </c:pt>
                <c:pt idx="11">
                  <c:v>Brystsygdom'</c:v>
                </c:pt>
                <c:pt idx="12">
                  <c:v>"Nervefeber"</c:v>
                </c:pt>
                <c:pt idx="13">
                  <c:v>Selvmord</c:v>
                </c:pt>
                <c:pt idx="14">
                  <c:v>Hjertesykdom /-feil</c:v>
                </c:pt>
                <c:pt idx="15">
                  <c:v>Lungebetennelse</c:v>
                </c:pt>
                <c:pt idx="16">
                  <c:v>Bronkitt</c:v>
                </c:pt>
                <c:pt idx="17">
                  <c:v>Kreft</c:v>
                </c:pt>
              </c:strCache>
            </c:strRef>
          </c:cat>
          <c:val>
            <c:numRef>
              <c:f>'% av alle dødsårsaker oppgitt'!$B$3:$B$20</c:f>
              <c:numCache>
                <c:formatCode>0</c:formatCode>
                <c:ptCount val="18"/>
                <c:pt idx="0">
                  <c:v>22.377622377622377</c:v>
                </c:pt>
                <c:pt idx="1">
                  <c:v>0</c:v>
                </c:pt>
                <c:pt idx="2">
                  <c:v>18.181818181818183</c:v>
                </c:pt>
                <c:pt idx="3">
                  <c:v>9.0909090909090917</c:v>
                </c:pt>
                <c:pt idx="4">
                  <c:v>8.3916083916083917</c:v>
                </c:pt>
                <c:pt idx="5">
                  <c:v>6.2937062937062942</c:v>
                </c:pt>
                <c:pt idx="6">
                  <c:v>7.6923076923076925</c:v>
                </c:pt>
                <c:pt idx="7">
                  <c:v>4.895104895104895</c:v>
                </c:pt>
                <c:pt idx="8">
                  <c:v>4.1958041958041958</c:v>
                </c:pt>
                <c:pt idx="9">
                  <c:v>2.7972027972027971</c:v>
                </c:pt>
                <c:pt idx="10">
                  <c:v>2.7972027972027971</c:v>
                </c:pt>
                <c:pt idx="11">
                  <c:v>2.0979020979020979</c:v>
                </c:pt>
                <c:pt idx="12">
                  <c:v>2.7972027972027971</c:v>
                </c:pt>
                <c:pt idx="13">
                  <c:v>1.3986013986013985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 formatCode="General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50B-416D-984C-36B4635ECF6E}"/>
            </c:ext>
          </c:extLst>
        </c:ser>
        <c:ser>
          <c:idx val="1"/>
          <c:order val="1"/>
          <c:tx>
            <c:strRef>
              <c:f>'% av alle dødsårsaker oppgitt'!$C$2</c:f>
              <c:strCache>
                <c:ptCount val="1"/>
                <c:pt idx="0">
                  <c:v>1911-13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av alle dødsårsaker oppgitt'!$A$3:$A$20</c:f>
              <c:strCache>
                <c:ptCount val="18"/>
                <c:pt idx="0">
                  <c:v>"Brystsvaghed"</c:v>
                </c:pt>
                <c:pt idx="1">
                  <c:v>Tbc</c:v>
                </c:pt>
                <c:pt idx="2">
                  <c:v>Alderdom </c:v>
                </c:pt>
                <c:pt idx="3">
                  <c:v>"Indvortes Slag"</c:v>
                </c:pt>
                <c:pt idx="4">
                  <c:v>Kopper </c:v>
                </c:pt>
                <c:pt idx="5">
                  <c:v>Uleselig </c:v>
                </c:pt>
                <c:pt idx="6">
                  <c:v>Ulykker</c:v>
                </c:pt>
                <c:pt idx="7">
                  <c:v>"Koldfeber"</c:v>
                </c:pt>
                <c:pt idx="8">
                  <c:v>Forkjølelse</c:v>
                </c:pt>
                <c:pt idx="9">
                  <c:v>Barsel </c:v>
                </c:pt>
                <c:pt idx="10">
                  <c:v>Kolikk</c:v>
                </c:pt>
                <c:pt idx="11">
                  <c:v>Brystsygdom'</c:v>
                </c:pt>
                <c:pt idx="12">
                  <c:v>"Nervefeber"</c:v>
                </c:pt>
                <c:pt idx="13">
                  <c:v>Selvmord</c:v>
                </c:pt>
                <c:pt idx="14">
                  <c:v>Hjertesykdom /-feil</c:v>
                </c:pt>
                <c:pt idx="15">
                  <c:v>Lungebetennelse</c:v>
                </c:pt>
                <c:pt idx="16">
                  <c:v>Bronkitt</c:v>
                </c:pt>
                <c:pt idx="17">
                  <c:v>Kreft</c:v>
                </c:pt>
              </c:strCache>
            </c:strRef>
          </c:cat>
          <c:val>
            <c:numRef>
              <c:f>'% av alle dødsårsaker oppgitt'!$C$3:$C$20</c:f>
              <c:numCache>
                <c:formatCode>0</c:formatCode>
                <c:ptCount val="18"/>
                <c:pt idx="0">
                  <c:v>0</c:v>
                </c:pt>
                <c:pt idx="1">
                  <c:v>13.06532663316583</c:v>
                </c:pt>
                <c:pt idx="2">
                  <c:v>14.07035175879397</c:v>
                </c:pt>
                <c:pt idx="3">
                  <c:v>0</c:v>
                </c:pt>
                <c:pt idx="4">
                  <c:v>0</c:v>
                </c:pt>
                <c:pt idx="5">
                  <c:v>5.5276381909547743</c:v>
                </c:pt>
                <c:pt idx="6">
                  <c:v>6.5326633165829149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2.2613065326633168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13.5678391959799</c:v>
                </c:pt>
                <c:pt idx="15">
                  <c:v>8.5427135678391952</c:v>
                </c:pt>
                <c:pt idx="16">
                  <c:v>5.025125628140704</c:v>
                </c:pt>
                <c:pt idx="17">
                  <c:v>5.025125628140704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50B-416D-984C-36B4635EC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079200256"/>
        <c:axId val="1079204848"/>
        <c:axId val="0"/>
      </c:bar3DChart>
      <c:catAx>
        <c:axId val="1079200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Dødsårsaker</a:t>
                </a:r>
              </a:p>
            </c:rich>
          </c:tx>
          <c:layout>
            <c:manualLayout>
              <c:xMode val="edge"/>
              <c:yMode val="edge"/>
              <c:x val="0.32086742167702181"/>
              <c:y val="0.95002163650367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79204848"/>
        <c:crosses val="autoZero"/>
        <c:auto val="1"/>
        <c:lblAlgn val="ctr"/>
        <c:lblOffset val="100"/>
        <c:noMultiLvlLbl val="0"/>
      </c:catAx>
      <c:valAx>
        <c:axId val="107920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Prosent</a:t>
                </a:r>
              </a:p>
            </c:rich>
          </c:tx>
          <c:layout>
            <c:manualLayout>
              <c:xMode val="edge"/>
              <c:yMode val="edge"/>
              <c:x val="2.2352309473822985E-2"/>
              <c:y val="0.40200180693353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7920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30522488338136"/>
          <c:y val="0.96130926156547392"/>
          <c:w val="0.19744072305262234"/>
          <c:h val="3.652623590112075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94291-391B-4AEA-A158-105B5C6CB3E7}" type="datetimeFigureOut">
              <a:rPr lang="nb-NO" smtClean="0"/>
              <a:t>13.11.2022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684C9-C6D8-40E4-AAB9-90369706D7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43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	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684C9-C6D8-40E4-AAB9-90369706D77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94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Kjertelonde??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684C9-C6D8-40E4-AAB9-90369706D77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98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684C9-C6D8-40E4-AAB9-90369706D77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34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684C9-C6D8-40E4-AAB9-90369706D77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76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684C9-C6D8-40E4-AAB9-90369706D77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14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4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4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7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0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4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3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69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57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40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E1BC5A67-118C-4E4F-B36D-98915F747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A4DDB9BD-A562-7708-958A-3173257EFE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8752" r="-2" b="25017"/>
          <a:stretch/>
        </p:blipFill>
        <p:spPr>
          <a:xfrm>
            <a:off x="-4199" y="0"/>
            <a:ext cx="12196199" cy="6857990"/>
          </a:xfrm>
          <a:prstGeom prst="rect">
            <a:avLst/>
          </a:prstGeom>
        </p:spPr>
      </p:pic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820F8B35-FE0B-427D-9196-5DB8CC69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6494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83353A8-3D67-CD35-F901-3F7274D1E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927" y="147786"/>
            <a:ext cx="9947564" cy="71216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b-NO" dirty="0">
                <a:solidFill>
                  <a:srgbClr val="FFFFFF"/>
                </a:solidFill>
              </a:rPr>
              <a:t>Dødsårsaker på 18- og 1900 tallet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68E1035-F924-553F-E5A0-342CC3B8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2918691"/>
            <a:ext cx="3648364" cy="2864851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rgbClr val="FFFFFF"/>
                </a:solidFill>
              </a:rPr>
              <a:t>Øyestad </a:t>
            </a:r>
            <a:r>
              <a:rPr lang="nb-NO" dirty="0" err="1">
                <a:solidFill>
                  <a:srgbClr val="FFFFFF"/>
                </a:solidFill>
              </a:rPr>
              <a:t>sogneprestkontor</a:t>
            </a:r>
            <a:endParaRPr lang="nb-NO" dirty="0">
              <a:solidFill>
                <a:srgbClr val="FFFFFF"/>
              </a:solidFill>
            </a:endParaRPr>
          </a:p>
          <a:p>
            <a:pPr algn="ctr"/>
            <a:endParaRPr lang="nb-NO" dirty="0">
              <a:solidFill>
                <a:srgbClr val="FFFFFF"/>
              </a:solidFill>
            </a:endParaRPr>
          </a:p>
          <a:p>
            <a:pPr algn="ctr"/>
            <a:endParaRPr lang="nb-NO" dirty="0">
              <a:solidFill>
                <a:srgbClr val="FFFFFF"/>
              </a:solidFill>
            </a:endParaRPr>
          </a:p>
          <a:p>
            <a:pPr algn="ctr"/>
            <a:r>
              <a:rPr lang="nb-NO" dirty="0">
                <a:solidFill>
                  <a:srgbClr val="FFFFFF"/>
                </a:solidFill>
              </a:rPr>
              <a:t>1831-33, 1838, 1911-13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EF59B18A-94FC-4D49-98EB-BEC65B321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76602" y="4316294"/>
            <a:ext cx="1458419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F42322C-76E1-4C4B-1C2D-7D2F4FA48159}"/>
              </a:ext>
            </a:extLst>
          </p:cNvPr>
          <p:cNvSpPr txBox="1"/>
          <p:nvPr/>
        </p:nvSpPr>
        <p:spPr>
          <a:xfrm rot="10800000" flipV="1">
            <a:off x="9976104" y="5950730"/>
            <a:ext cx="1847088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nb-NO" sz="1400" dirty="0"/>
              <a:t>14.11.2022</a:t>
            </a:r>
          </a:p>
          <a:p>
            <a:r>
              <a:rPr lang="nb-NO" sz="1400" dirty="0"/>
              <a:t>Inger-Lise Fonneland</a:t>
            </a:r>
          </a:p>
        </p:txBody>
      </p:sp>
    </p:spTree>
    <p:extLst>
      <p:ext uri="{BB962C8B-B14F-4D97-AF65-F5344CB8AC3E}">
        <p14:creationId xmlns:p14="http://schemas.microsoft.com/office/powerpoint/2010/main" val="423122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410706-34C0-4D2F-A8CA-8E26BBF5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00584"/>
            <a:ext cx="12192000" cy="6958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		1911-13 10 års  aldersgrupper – noen dødsårsaker                            			204 døde, 199 med registrert dødsårsak.   </a:t>
            </a:r>
          </a:p>
          <a:p>
            <a:pPr marL="0" indent="0">
              <a:buNone/>
            </a:pPr>
            <a:r>
              <a:rPr lang="nb-NO" sz="2400" dirty="0"/>
              <a:t>80-95:	  39 	‘</a:t>
            </a:r>
            <a:r>
              <a:rPr lang="nb-NO" sz="2400" dirty="0" err="1"/>
              <a:t>Alderdomssvaghed</a:t>
            </a:r>
            <a:r>
              <a:rPr lang="nb-NO" sz="2400" dirty="0"/>
              <a:t>’ 25.  Hjertesykdom 2.  ‘</a:t>
            </a:r>
            <a:r>
              <a:rPr lang="nb-NO" sz="2400" dirty="0" err="1"/>
              <a:t>Bronchit</a:t>
            </a:r>
            <a:r>
              <a:rPr lang="nb-NO" sz="2400" dirty="0"/>
              <a:t>’ 2. ‘Aareforkalkning’ 1. 	‘</a:t>
            </a:r>
            <a:r>
              <a:rPr lang="nb-NO" sz="2400" dirty="0" err="1"/>
              <a:t>Mavekræft</a:t>
            </a:r>
            <a:r>
              <a:rPr lang="nb-NO" sz="2400" dirty="0"/>
              <a:t>’ 1. 			‘</a:t>
            </a:r>
            <a:r>
              <a:rPr lang="nb-NO" sz="2400" dirty="0" err="1"/>
              <a:t>Influenza</a:t>
            </a:r>
            <a:r>
              <a:rPr lang="nb-NO" sz="2400" dirty="0"/>
              <a:t>’ 1. Hjerneslag 2.  Druknet i tjern 1.</a:t>
            </a:r>
          </a:p>
          <a:p>
            <a:pPr marL="0" indent="0">
              <a:buNone/>
            </a:pPr>
            <a:r>
              <a:rPr lang="nb-NO" sz="2400" dirty="0"/>
              <a:t>70-79:	  33	 ‘</a:t>
            </a:r>
            <a:r>
              <a:rPr lang="nb-NO" sz="2400" dirty="0" err="1"/>
              <a:t>Alderdomssvaghed</a:t>
            </a:r>
            <a:r>
              <a:rPr lang="nb-NO" sz="2400" dirty="0"/>
              <a:t>’ 3. Hjertesykdom 10. Bronkitt 4. ‘</a:t>
            </a:r>
            <a:r>
              <a:rPr lang="nb-NO" sz="2400" dirty="0" err="1"/>
              <a:t>Rygmarvstæring</a:t>
            </a:r>
            <a:r>
              <a:rPr lang="nb-NO" sz="2400" dirty="0"/>
              <a:t>’ 1. ‘</a:t>
            </a:r>
            <a:r>
              <a:rPr lang="nb-NO" sz="2400" dirty="0" err="1"/>
              <a:t>Mavekræft</a:t>
            </a:r>
            <a:r>
              <a:rPr lang="nb-NO" sz="2400" dirty="0"/>
              <a:t> 1. 			‘</a:t>
            </a:r>
            <a:r>
              <a:rPr lang="nb-NO" sz="2400" dirty="0" err="1"/>
              <a:t>Hudkræft</a:t>
            </a:r>
            <a:r>
              <a:rPr lang="nb-NO" sz="2400" dirty="0"/>
              <a:t> 1. ‘</a:t>
            </a:r>
            <a:r>
              <a:rPr lang="nb-NO" sz="2400" dirty="0" err="1"/>
              <a:t>Broktilfælde</a:t>
            </a:r>
            <a:r>
              <a:rPr lang="nb-NO" sz="2400" dirty="0"/>
              <a:t>’ 1. ‘Nyre- og </a:t>
            </a:r>
            <a:r>
              <a:rPr lang="nb-NO" sz="2400" dirty="0" err="1"/>
              <a:t>sukkersyge</a:t>
            </a:r>
            <a:r>
              <a:rPr lang="nb-NO" sz="2400" dirty="0"/>
              <a:t>’ 1.</a:t>
            </a:r>
          </a:p>
          <a:p>
            <a:pPr marL="0" indent="0">
              <a:buNone/>
            </a:pPr>
            <a:r>
              <a:rPr lang="nb-NO" sz="2400" dirty="0"/>
              <a:t>60-69:	  27	Hjertesykdom 5.  ‘</a:t>
            </a:r>
            <a:r>
              <a:rPr lang="nb-NO" sz="2400" dirty="0" err="1"/>
              <a:t>Mavekræft</a:t>
            </a:r>
            <a:r>
              <a:rPr lang="nb-NO" sz="2400" dirty="0"/>
              <a:t>’ 4.  Tbc 4. ‘Druknede’ 2. ‘Aareforkalkning’ 1.</a:t>
            </a:r>
          </a:p>
          <a:p>
            <a:pPr marL="0" indent="0">
              <a:buNone/>
            </a:pPr>
            <a:r>
              <a:rPr lang="nb-NO" sz="2400" dirty="0"/>
              <a:t>50-59:	  14 	‘</a:t>
            </a:r>
            <a:r>
              <a:rPr lang="nb-NO" sz="2400" dirty="0" err="1"/>
              <a:t>Hjertesygdom</a:t>
            </a:r>
            <a:r>
              <a:rPr lang="nb-NO" sz="2400" dirty="0"/>
              <a:t>’ 2, Fordøyelsessykdom 3.  ‘Lungetæring’ 1.  ‘Koldbrann’ 1. ‘Svulst i hodet’  1.</a:t>
            </a:r>
          </a:p>
          <a:p>
            <a:pPr marL="0" indent="0">
              <a:buNone/>
            </a:pPr>
            <a:r>
              <a:rPr lang="nb-NO" sz="2400" dirty="0"/>
              <a:t>40-49:	  11	Hjertesykdom 4.  Tbc: 3. ‘</a:t>
            </a:r>
            <a:r>
              <a:rPr lang="nb-NO" sz="2400" dirty="0" err="1"/>
              <a:t>Mavekræft</a:t>
            </a:r>
            <a:r>
              <a:rPr lang="nb-NO" sz="2400" dirty="0"/>
              <a:t>’ 1. ‘</a:t>
            </a:r>
            <a:r>
              <a:rPr lang="nb-NO" sz="2400" dirty="0" err="1"/>
              <a:t>Bronchopneumoni</a:t>
            </a:r>
            <a:r>
              <a:rPr lang="nb-NO" sz="2400" dirty="0"/>
              <a:t>’ 1. ‘Vand i </a:t>
            </a:r>
            <a:r>
              <a:rPr lang="nb-NO" sz="2400" dirty="0" err="1"/>
              <a:t>lungerne</a:t>
            </a:r>
            <a:r>
              <a:rPr lang="nb-NO" sz="2400" dirty="0"/>
              <a:t>’ 1.</a:t>
            </a:r>
          </a:p>
          <a:p>
            <a:pPr marL="0" indent="0">
              <a:buNone/>
            </a:pPr>
            <a:r>
              <a:rPr lang="nb-NO" sz="2400" dirty="0"/>
              <a:t>30-39:	  12	‘</a:t>
            </a:r>
            <a:r>
              <a:rPr lang="nb-NO" sz="2400" dirty="0" err="1"/>
              <a:t>Hjertesygdom</a:t>
            </a:r>
            <a:r>
              <a:rPr lang="nb-NO" sz="2400" dirty="0"/>
              <a:t>’ 1. Tbc 6.  ‘</a:t>
            </a:r>
            <a:r>
              <a:rPr lang="nb-NO" sz="2400" dirty="0" err="1"/>
              <a:t>Lungebetændelse</a:t>
            </a:r>
            <a:r>
              <a:rPr lang="nb-NO" sz="2400" dirty="0"/>
              <a:t>’ 3. ‘</a:t>
            </a:r>
            <a:r>
              <a:rPr lang="nb-NO" sz="2400" dirty="0" err="1"/>
              <a:t>Sindssygdom</a:t>
            </a:r>
            <a:r>
              <a:rPr lang="nb-NO" sz="2400" dirty="0"/>
              <a:t>’ 1.</a:t>
            </a:r>
          </a:p>
          <a:p>
            <a:pPr marL="0" indent="0">
              <a:buNone/>
            </a:pPr>
            <a:r>
              <a:rPr lang="nb-NO" sz="2400" dirty="0"/>
              <a:t>20-29:	  11	‘</a:t>
            </a:r>
            <a:r>
              <a:rPr lang="nb-NO" sz="2400" dirty="0" err="1"/>
              <a:t>Hjertesygdom</a:t>
            </a:r>
            <a:r>
              <a:rPr lang="nb-NO" sz="2400" dirty="0"/>
              <a:t>’ 1. Tbc 5.  ‘Druknet’ 2. ‘</a:t>
            </a:r>
            <a:r>
              <a:rPr lang="nb-NO" sz="2400" dirty="0" err="1"/>
              <a:t>Ulykkestilfælde</a:t>
            </a:r>
            <a:r>
              <a:rPr lang="nb-NO" sz="2400" dirty="0"/>
              <a:t>’ 1. ‘Brudd og </a:t>
            </a:r>
            <a:r>
              <a:rPr lang="nb-NO" sz="2400" dirty="0" err="1"/>
              <a:t>lungebetændelse</a:t>
            </a:r>
            <a:r>
              <a:rPr lang="nb-NO" sz="2400" dirty="0"/>
              <a:t>’ 1</a:t>
            </a:r>
          </a:p>
          <a:p>
            <a:pPr marL="0" indent="0">
              <a:buNone/>
            </a:pPr>
            <a:r>
              <a:rPr lang="nb-NO" sz="2400" dirty="0"/>
              <a:t>10-19:	  16	Tbc 5. Difteri 2. ‘Druknet under </a:t>
            </a:r>
            <a:r>
              <a:rPr lang="nb-NO" sz="2400" dirty="0" err="1"/>
              <a:t>skøiteløb</a:t>
            </a:r>
            <a:r>
              <a:rPr lang="nb-NO" sz="2400" dirty="0"/>
              <a:t>’ 1. ‘</a:t>
            </a:r>
            <a:r>
              <a:rPr lang="nb-NO" sz="2400" dirty="0" err="1"/>
              <a:t>Vådeskud</a:t>
            </a:r>
            <a:r>
              <a:rPr lang="nb-NO" sz="2400" dirty="0"/>
              <a:t>’ 1. ‘Nervelammelse’ 1.</a:t>
            </a:r>
          </a:p>
          <a:p>
            <a:pPr marL="0" indent="0">
              <a:buNone/>
            </a:pPr>
            <a:r>
              <a:rPr lang="nb-NO" sz="2400" dirty="0"/>
              <a:t>01-10:     17	‘</a:t>
            </a:r>
            <a:r>
              <a:rPr lang="nb-NO" sz="2400" dirty="0" err="1"/>
              <a:t>Hjernebetændelse</a:t>
            </a:r>
            <a:r>
              <a:rPr lang="nb-NO" sz="2400" dirty="0"/>
              <a:t>’ 3. ‘</a:t>
            </a:r>
            <a:r>
              <a:rPr lang="nb-NO" sz="2400" dirty="0" err="1"/>
              <a:t>Lungebetændelse</a:t>
            </a:r>
            <a:r>
              <a:rPr lang="nb-NO" sz="2400" dirty="0"/>
              <a:t>’ 3. Bronkitt 2. Druknet 1. Tbc 1.</a:t>
            </a:r>
          </a:p>
          <a:p>
            <a:pPr marL="0" indent="0">
              <a:buNone/>
            </a:pPr>
            <a:r>
              <a:rPr lang="nb-NO" sz="2400" dirty="0"/>
              <a:t>00-01:	  24 	‘</a:t>
            </a:r>
            <a:r>
              <a:rPr lang="nb-NO" sz="2400" dirty="0" err="1"/>
              <a:t>Kighoste</a:t>
            </a:r>
            <a:r>
              <a:rPr lang="nb-NO" sz="2400" dirty="0"/>
              <a:t>’ 4. ‘Mavekatarr’/-</a:t>
            </a:r>
            <a:r>
              <a:rPr lang="nb-NO" sz="2400" dirty="0" err="1"/>
              <a:t>betændelse</a:t>
            </a:r>
            <a:r>
              <a:rPr lang="nb-NO" sz="2400" dirty="0"/>
              <a:t>’ 4. ‘Medfødt </a:t>
            </a:r>
            <a:r>
              <a:rPr lang="nb-NO" sz="2400" dirty="0" err="1"/>
              <a:t>svaghed</a:t>
            </a:r>
            <a:r>
              <a:rPr lang="nb-NO" sz="2400" dirty="0"/>
              <a:t>’/’levde kun 1 time’ 4. Kramper 1. 		Hjerneblødning 1. Ikke oppgitt 4. </a:t>
            </a:r>
          </a:p>
          <a:p>
            <a:pPr marL="0" indent="0">
              <a:buNone/>
            </a:pPr>
            <a:endParaRPr lang="nb-NO" sz="4000" b="1" dirty="0"/>
          </a:p>
          <a:p>
            <a:endParaRPr lang="nb-NO" sz="3600" dirty="0"/>
          </a:p>
          <a:p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382955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16ED334-281E-37DB-2CFD-BDE1B64CE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33474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137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410706-34C0-4D2F-A8CA-8E26BBF5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18872"/>
            <a:ext cx="12192000" cy="69768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n-NO" sz="5100" b="1" dirty="0"/>
              <a:t>			</a:t>
            </a:r>
            <a:r>
              <a:rPr lang="nb-NO" sz="4400" dirty="0"/>
              <a:t>Forklaring på noen dødsårsaker 1831-33 </a:t>
            </a:r>
          </a:p>
          <a:p>
            <a:r>
              <a:rPr lang="nb-NO" sz="3400" b="1" dirty="0">
                <a:solidFill>
                  <a:srgbClr val="FFFF00"/>
                </a:solidFill>
              </a:rPr>
              <a:t>‘</a:t>
            </a:r>
            <a:r>
              <a:rPr lang="nb-NO" sz="3400" b="1" u="sng" dirty="0" err="1">
                <a:solidFill>
                  <a:srgbClr val="FFFF00"/>
                </a:solidFill>
              </a:rPr>
              <a:t>Indvortes</a:t>
            </a:r>
            <a:r>
              <a:rPr lang="nb-NO" sz="3400" b="1" u="sng" dirty="0">
                <a:solidFill>
                  <a:srgbClr val="FFFF00"/>
                </a:solidFill>
              </a:rPr>
              <a:t> Slag</a:t>
            </a:r>
            <a:r>
              <a:rPr lang="nb-NO" sz="3400" b="1" dirty="0">
                <a:solidFill>
                  <a:srgbClr val="FFFF00"/>
                </a:solidFill>
              </a:rPr>
              <a:t>’ (13):</a:t>
            </a:r>
            <a:r>
              <a:rPr lang="nb-NO" sz="3400" dirty="0"/>
              <a:t> </a:t>
            </a:r>
          </a:p>
          <a:p>
            <a:r>
              <a:rPr lang="nb-NO" sz="3400" i="0" dirty="0"/>
              <a:t>Plutselig død. Hjerneslag</a:t>
            </a:r>
            <a:r>
              <a:rPr lang="nb-NO" sz="3400" dirty="0"/>
              <a:t> /</a:t>
            </a:r>
            <a:r>
              <a:rPr lang="nb-NO" sz="3400" i="0" dirty="0"/>
              <a:t> hjertestans? Eldre. Mange barn &lt; 1 år. Krybbedød?</a:t>
            </a:r>
          </a:p>
          <a:p>
            <a:r>
              <a:rPr lang="nb-NO" sz="3400" b="1" u="sng" dirty="0">
                <a:solidFill>
                  <a:srgbClr val="FFFF00"/>
                </a:solidFill>
              </a:rPr>
              <a:t>Kopper</a:t>
            </a:r>
            <a:r>
              <a:rPr lang="nb-NO" sz="3400" b="1" dirty="0">
                <a:solidFill>
                  <a:srgbClr val="FFFF00"/>
                </a:solidFill>
              </a:rPr>
              <a:t> / </a:t>
            </a:r>
            <a:r>
              <a:rPr lang="nb-NO" sz="3400" b="1" dirty="0"/>
              <a:t>‘</a:t>
            </a:r>
            <a:r>
              <a:rPr lang="nb-NO" sz="3400" b="1" u="sng" dirty="0" err="1">
                <a:solidFill>
                  <a:srgbClr val="FFFF00"/>
                </a:solidFill>
              </a:rPr>
              <a:t>Børnekopper</a:t>
            </a:r>
            <a:r>
              <a:rPr lang="nb-NO" sz="3400" b="1" u="sng" dirty="0">
                <a:solidFill>
                  <a:srgbClr val="FFFF00"/>
                </a:solidFill>
              </a:rPr>
              <a:t>’ (12)</a:t>
            </a:r>
            <a:r>
              <a:rPr lang="nb-NO" sz="3400" b="1" dirty="0">
                <a:solidFill>
                  <a:srgbClr val="FFFF00"/>
                </a:solidFill>
              </a:rPr>
              <a:t>. </a:t>
            </a:r>
            <a:r>
              <a:rPr lang="nb-NO" sz="3400" i="0" dirty="0"/>
              <a:t>Koppeepidemi flere steder i landet 1831-33.	</a:t>
            </a:r>
            <a:r>
              <a:rPr lang="nb-NO" sz="3400" dirty="0"/>
              <a:t>	</a:t>
            </a:r>
          </a:p>
          <a:p>
            <a:r>
              <a:rPr lang="nb-NO" sz="3400" b="1" dirty="0">
                <a:solidFill>
                  <a:srgbClr val="FFFF00"/>
                </a:solidFill>
              </a:rPr>
              <a:t>‘</a:t>
            </a:r>
            <a:r>
              <a:rPr lang="nb-NO" sz="3400" b="1" u="sng" dirty="0" err="1">
                <a:solidFill>
                  <a:srgbClr val="FFFF00"/>
                </a:solidFill>
              </a:rPr>
              <a:t>Nærvefeber</a:t>
            </a:r>
            <a:r>
              <a:rPr lang="nb-NO" sz="3400" b="1" u="sng" dirty="0">
                <a:solidFill>
                  <a:srgbClr val="FFFF00"/>
                </a:solidFill>
              </a:rPr>
              <a:t>’ (4)</a:t>
            </a:r>
            <a:r>
              <a:rPr lang="nb-NO" sz="3400" b="1" dirty="0">
                <a:solidFill>
                  <a:srgbClr val="FFFF00"/>
                </a:solidFill>
              </a:rPr>
              <a:t>:</a:t>
            </a:r>
            <a:r>
              <a:rPr lang="nb-NO" sz="3400" b="1" dirty="0"/>
              <a:t>	</a:t>
            </a:r>
          </a:p>
          <a:p>
            <a:r>
              <a:rPr lang="nb-NO" sz="3400" b="1" dirty="0"/>
              <a:t>= </a:t>
            </a:r>
            <a:r>
              <a:rPr lang="nb-NO" sz="3400" dirty="0"/>
              <a:t>Tyfoidfeber. Alvorlig systemisk infeksjon. Tarmsymptomer +/-. Høy feber, lav puls. Høy dødelighet. </a:t>
            </a:r>
            <a:r>
              <a:rPr lang="nb-NO" sz="3400" dirty="0" err="1"/>
              <a:t>Antibiotikabehandles</a:t>
            </a:r>
            <a:r>
              <a:rPr lang="nb-NO" sz="3400" dirty="0"/>
              <a:t> nå.</a:t>
            </a:r>
          </a:p>
          <a:p>
            <a:r>
              <a:rPr lang="nb-NO" sz="3400" b="1" u="sng" dirty="0"/>
              <a:t>‘</a:t>
            </a:r>
            <a:r>
              <a:rPr lang="nb-NO" sz="3400" b="1" u="sng" dirty="0" err="1">
                <a:solidFill>
                  <a:srgbClr val="FFFF00"/>
                </a:solidFill>
              </a:rPr>
              <a:t>Brystsvaghed</a:t>
            </a:r>
            <a:r>
              <a:rPr lang="nb-NO" sz="3400" b="1" dirty="0">
                <a:solidFill>
                  <a:srgbClr val="FFFF00"/>
                </a:solidFill>
              </a:rPr>
              <a:t>’ (32): </a:t>
            </a:r>
            <a:r>
              <a:rPr lang="nb-NO" sz="3400" dirty="0"/>
              <a:t>Sannsynligvis TBC. </a:t>
            </a:r>
            <a:r>
              <a:rPr lang="nb-NO" sz="3400" b="1" dirty="0"/>
              <a:t> </a:t>
            </a:r>
            <a:r>
              <a:rPr lang="nb-NO" sz="3400" dirty="0"/>
              <a:t>‘</a:t>
            </a:r>
            <a:r>
              <a:rPr lang="nb-NO" sz="3400" u="sng" dirty="0" err="1"/>
              <a:t>Strubesvaghed</a:t>
            </a:r>
            <a:r>
              <a:rPr lang="nb-NO" sz="3400" dirty="0"/>
              <a:t>’ / ‘</a:t>
            </a:r>
            <a:r>
              <a:rPr lang="nb-NO" sz="3400" u="sng" dirty="0"/>
              <a:t>Kjertelonde</a:t>
            </a:r>
            <a:r>
              <a:rPr lang="nb-NO" sz="3400" dirty="0"/>
              <a:t>’ / '</a:t>
            </a:r>
            <a:r>
              <a:rPr lang="nb-NO" sz="3400" u="sng" dirty="0" err="1"/>
              <a:t>Brystsygdom</a:t>
            </a:r>
            <a:r>
              <a:rPr lang="nb-NO" sz="3400" dirty="0"/>
              <a:t>’ / ‘</a:t>
            </a:r>
            <a:r>
              <a:rPr lang="nb-NO" sz="3400" u="sng" dirty="0"/>
              <a:t>Tæring</a:t>
            </a:r>
            <a:r>
              <a:rPr lang="nb-NO" sz="3400" dirty="0"/>
              <a:t>’ / ‘</a:t>
            </a:r>
            <a:r>
              <a:rPr lang="nb-NO" sz="3400" u="sng" dirty="0"/>
              <a:t>Lungetæring</a:t>
            </a:r>
            <a:r>
              <a:rPr lang="nb-NO" sz="3400" dirty="0"/>
              <a:t>’ / ‘</a:t>
            </a:r>
            <a:r>
              <a:rPr lang="nb-NO" sz="3400" u="sng" dirty="0" err="1"/>
              <a:t>Rygmarvstæring</a:t>
            </a:r>
            <a:r>
              <a:rPr lang="nb-NO" sz="3400" dirty="0"/>
              <a:t>’ / ‘</a:t>
            </a:r>
            <a:r>
              <a:rPr lang="nb-NO" sz="3400" dirty="0" err="1"/>
              <a:t>Lungesvind</a:t>
            </a:r>
            <a:r>
              <a:rPr lang="nb-NO" sz="3400" dirty="0"/>
              <a:t>’.</a:t>
            </a:r>
          </a:p>
          <a:p>
            <a:r>
              <a:rPr lang="nb-NO" sz="3400" dirty="0">
                <a:solidFill>
                  <a:srgbClr val="FFFF00"/>
                </a:solidFill>
              </a:rPr>
              <a:t>‘</a:t>
            </a:r>
            <a:r>
              <a:rPr lang="nb-NO" sz="3400" b="1" dirty="0" err="1">
                <a:solidFill>
                  <a:srgbClr val="FFFF00"/>
                </a:solidFill>
              </a:rPr>
              <a:t>Colich</a:t>
            </a:r>
            <a:r>
              <a:rPr lang="nb-NO" sz="3400" b="1" dirty="0">
                <a:solidFill>
                  <a:srgbClr val="FFFF00"/>
                </a:solidFill>
              </a:rPr>
              <a:t>’ (4)</a:t>
            </a:r>
            <a:r>
              <a:rPr lang="nb-NO" sz="3400" b="1" dirty="0"/>
              <a:t>:</a:t>
            </a:r>
            <a:r>
              <a:rPr lang="nb-NO" sz="3400" dirty="0"/>
              <a:t>	</a:t>
            </a:r>
          </a:p>
          <a:p>
            <a:r>
              <a:rPr lang="nb-NO" sz="3400" dirty="0">
                <a:solidFill>
                  <a:srgbClr val="FFFF00"/>
                </a:solidFill>
              </a:rPr>
              <a:t>‘</a:t>
            </a:r>
            <a:r>
              <a:rPr lang="nb-NO" sz="3400" b="1" u="sng" dirty="0" err="1">
                <a:solidFill>
                  <a:srgbClr val="FFFF00"/>
                </a:solidFill>
              </a:rPr>
              <a:t>Strubehoste</a:t>
            </a:r>
            <a:r>
              <a:rPr lang="nb-NO" sz="3400" dirty="0">
                <a:solidFill>
                  <a:srgbClr val="FFFF00"/>
                </a:solidFill>
              </a:rPr>
              <a:t>’ (1): </a:t>
            </a:r>
            <a:r>
              <a:rPr lang="nb-NO" sz="3400" u="sng" dirty="0"/>
              <a:t>Antagelig difteri</a:t>
            </a:r>
            <a:r>
              <a:rPr lang="nb-NO" sz="3400" dirty="0"/>
              <a:t>.	</a:t>
            </a:r>
          </a:p>
          <a:p>
            <a:r>
              <a:rPr lang="nb-NO" sz="3400" b="1" u="sng" dirty="0">
                <a:solidFill>
                  <a:srgbClr val="FFFF00"/>
                </a:solidFill>
              </a:rPr>
              <a:t>‘Rade’/‘</a:t>
            </a:r>
            <a:r>
              <a:rPr lang="nb-NO" sz="3400" b="1" u="sng" dirty="0" err="1">
                <a:solidFill>
                  <a:srgbClr val="FFFF00"/>
                </a:solidFill>
              </a:rPr>
              <a:t>Radesyge</a:t>
            </a:r>
            <a:r>
              <a:rPr lang="nb-NO" sz="3400" b="1" dirty="0">
                <a:solidFill>
                  <a:srgbClr val="FFFF00"/>
                </a:solidFill>
              </a:rPr>
              <a:t>’ (1): </a:t>
            </a:r>
            <a:r>
              <a:rPr lang="nb-NO" sz="3400" dirty="0"/>
              <a:t>Uklar diagnose. Lepra / skabb / skjørbuk / syfilis. (1710-1860)</a:t>
            </a:r>
          </a:p>
          <a:p>
            <a:r>
              <a:rPr lang="nb-NO" sz="2900" b="1" dirty="0">
                <a:solidFill>
                  <a:srgbClr val="FFFF00"/>
                </a:solidFill>
              </a:rPr>
              <a:t>‘</a:t>
            </a:r>
            <a:r>
              <a:rPr lang="nb-NO" sz="3400" b="1" u="sng" dirty="0">
                <a:solidFill>
                  <a:srgbClr val="FFFF00"/>
                </a:solidFill>
              </a:rPr>
              <a:t>Koldfeber</a:t>
            </a:r>
            <a:r>
              <a:rPr lang="nb-NO" sz="3400" b="1" dirty="0">
                <a:solidFill>
                  <a:srgbClr val="FFFF00"/>
                </a:solidFill>
              </a:rPr>
              <a:t>’ (7): </a:t>
            </a:r>
            <a:r>
              <a:rPr lang="nb-NO" sz="3400" b="1" dirty="0"/>
              <a:t>	</a:t>
            </a:r>
          </a:p>
          <a:p>
            <a:r>
              <a:rPr lang="nb-NO" sz="3400" dirty="0"/>
              <a:t>Epidemi i Danmark i 1831. Febersykdom. Høy dødelighet. Hetebølge og ekstremt regn på Møn, Falster og Lolland. ‘Den </a:t>
            </a:r>
            <a:r>
              <a:rPr lang="nb-NO" sz="3400" dirty="0" err="1"/>
              <a:t>lollandske</a:t>
            </a:r>
            <a:r>
              <a:rPr lang="nb-NO" sz="3400" dirty="0"/>
              <a:t> feber’, ‘intermitterende feber’,  </a:t>
            </a:r>
            <a:r>
              <a:rPr lang="nb-NO" sz="3400" b="1" u="sng" dirty="0"/>
              <a:t>Malaria</a:t>
            </a:r>
            <a:r>
              <a:rPr lang="nb-NO" sz="3400" dirty="0"/>
              <a:t>. Kinin.  </a:t>
            </a:r>
          </a:p>
          <a:p>
            <a:r>
              <a:rPr lang="nb-NO" sz="3400" dirty="0"/>
              <a:t>Malaria i Norge på 1800 tallet. Parasitten (</a:t>
            </a:r>
            <a:r>
              <a:rPr lang="nb-NO" sz="3400" i="1" dirty="0" err="1"/>
              <a:t>Plasmodium</a:t>
            </a:r>
            <a:r>
              <a:rPr lang="nb-NO" sz="3400" i="1" dirty="0"/>
              <a:t> </a:t>
            </a:r>
            <a:r>
              <a:rPr lang="nb-NO" sz="3400" i="1" dirty="0" err="1"/>
              <a:t>vivax</a:t>
            </a:r>
            <a:r>
              <a:rPr lang="nb-NO" sz="3400" dirty="0"/>
              <a:t>) utryddet 1880. 	</a:t>
            </a:r>
          </a:p>
          <a:p>
            <a:endParaRPr lang="nb-NO" sz="34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3600" dirty="0"/>
          </a:p>
          <a:p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24618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3B540F7-284A-BC3E-5003-4FF12B1F8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28"/>
            <a:ext cx="8250844" cy="673736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9998B7E-C4A8-E5B6-BCC5-6E5EADAC858B}"/>
              </a:ext>
            </a:extLst>
          </p:cNvPr>
          <p:cNvSpPr txBox="1"/>
          <p:nvPr/>
        </p:nvSpPr>
        <p:spPr>
          <a:xfrm>
            <a:off x="8202168" y="3108144"/>
            <a:ext cx="3922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effectLst/>
                <a:latin typeface="Roboto" panose="02000000000000000000" pitchFamily="2" charset="0"/>
              </a:rPr>
              <a:t>Aust-Agder-arv : årbok for Aust-Agder kulturhistoriske senter. 2003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607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8C10BD4-F3F8-4089-8DB0-71FB15FD9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2E49F71-37B5-F16B-5857-DF2C0E601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09" y="64655"/>
            <a:ext cx="6188364" cy="2576945"/>
          </a:xfrm>
        </p:spPr>
        <p:txBody>
          <a:bodyPr anchor="ctr">
            <a:normAutofit/>
          </a:bodyPr>
          <a:lstStyle/>
          <a:p>
            <a:pPr algn="r"/>
            <a:r>
              <a:rPr lang="nb-NO" dirty="0"/>
              <a:t>Takk for oppmerksomheten!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309AA06-D9E6-63F0-BFCC-8429C8EC5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5" r="-1" b="22018"/>
          <a:stretch/>
        </p:blipFill>
        <p:spPr>
          <a:xfrm>
            <a:off x="4498109" y="3050998"/>
            <a:ext cx="7590883" cy="380700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1979CE8-3A75-B1DB-027A-3CA424EE3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7" r="26371" b="1"/>
          <a:stretch/>
        </p:blipFill>
        <p:spPr>
          <a:xfrm>
            <a:off x="0" y="0"/>
            <a:ext cx="4619083" cy="380700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5D06F-DF26-4A88-BF73-C1B592E66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1900" y="4536141"/>
            <a:ext cx="0" cy="125095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410706-34C0-4D2F-A8CA-8E26BBF5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226503"/>
            <a:ext cx="12096750" cy="6493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4000" dirty="0" err="1"/>
              <a:t>Hvor</a:t>
            </a:r>
            <a:r>
              <a:rPr lang="nn-NO" sz="4000" dirty="0"/>
              <a:t> mange av </a:t>
            </a:r>
            <a:r>
              <a:rPr lang="nn-NO" sz="4000" dirty="0" err="1"/>
              <a:t>kirkebøkene</a:t>
            </a:r>
            <a:r>
              <a:rPr lang="nn-NO" sz="4000" dirty="0"/>
              <a:t> har oppgitt dødsårsak?</a:t>
            </a:r>
          </a:p>
          <a:p>
            <a:r>
              <a:rPr lang="nn-NO" sz="3600" dirty="0"/>
              <a:t>1820 Dødsårsak </a:t>
            </a:r>
            <a:r>
              <a:rPr lang="nn-NO" sz="3600" dirty="0" err="1"/>
              <a:t>påbudt</a:t>
            </a:r>
            <a:r>
              <a:rPr lang="nn-NO" sz="3600" dirty="0"/>
              <a:t> </a:t>
            </a:r>
            <a:r>
              <a:rPr lang="nn-NO" sz="3600" dirty="0" err="1"/>
              <a:t>hvis</a:t>
            </a:r>
            <a:r>
              <a:rPr lang="nn-NO" sz="3600" dirty="0"/>
              <a:t> ulykke eller </a:t>
            </a:r>
            <a:r>
              <a:rPr lang="nn-NO" sz="3600" dirty="0" err="1"/>
              <a:t>smittsom</a:t>
            </a:r>
            <a:r>
              <a:rPr lang="nn-NO" sz="3600" dirty="0"/>
              <a:t> </a:t>
            </a:r>
            <a:r>
              <a:rPr lang="nn-NO" sz="3600" dirty="0" err="1"/>
              <a:t>sykdom</a:t>
            </a:r>
            <a:endParaRPr lang="nn-NO" sz="3600" dirty="0"/>
          </a:p>
          <a:p>
            <a:r>
              <a:rPr lang="nn-NO" sz="3600" dirty="0"/>
              <a:t>1831-33	143	av 259 (55 %)</a:t>
            </a:r>
          </a:p>
          <a:p>
            <a:r>
              <a:rPr lang="nn-NO" sz="3600" dirty="0"/>
              <a:t>1838		19 av 89 (20 %)</a:t>
            </a:r>
          </a:p>
          <a:p>
            <a:r>
              <a:rPr lang="nn-NO" sz="3600" dirty="0"/>
              <a:t>1877 		 Ny forskrift: </a:t>
            </a:r>
            <a:r>
              <a:rPr lang="nn-NO" sz="3600" dirty="0" err="1"/>
              <a:t>Påbudt</a:t>
            </a:r>
            <a:r>
              <a:rPr lang="nn-NO" sz="3600" dirty="0"/>
              <a:t> å føre inn dødsårsak</a:t>
            </a:r>
          </a:p>
          <a:p>
            <a:r>
              <a:rPr lang="nn-NO" sz="3600" dirty="0"/>
              <a:t>1911-13	199 av 204 (98 %)</a:t>
            </a:r>
          </a:p>
          <a:p>
            <a:pPr marL="0" indent="0">
              <a:buNone/>
            </a:pPr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14804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410706-34C0-4D2F-A8CA-8E26BBF5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226503"/>
            <a:ext cx="12096750" cy="6493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4000" dirty="0"/>
              <a:t>Andre </a:t>
            </a:r>
            <a:r>
              <a:rPr lang="nn-NO" sz="4000" dirty="0" err="1"/>
              <a:t>utfordringer</a:t>
            </a:r>
            <a:r>
              <a:rPr lang="nn-NO" sz="4000" dirty="0"/>
              <a:t> ved registrering av dødsårsaker</a:t>
            </a:r>
          </a:p>
          <a:p>
            <a:endParaRPr lang="nn-NO" sz="3600" dirty="0"/>
          </a:p>
          <a:p>
            <a:r>
              <a:rPr lang="nn-NO" sz="3600" dirty="0"/>
              <a:t>Gotisk </a:t>
            </a:r>
            <a:r>
              <a:rPr lang="nn-NO" sz="3600" dirty="0" err="1"/>
              <a:t>håndskrift</a:t>
            </a:r>
            <a:endParaRPr lang="nn-NO" sz="3600" dirty="0"/>
          </a:p>
          <a:p>
            <a:r>
              <a:rPr lang="nn-NO" sz="3600" dirty="0" err="1"/>
              <a:t>Utydelig</a:t>
            </a:r>
            <a:r>
              <a:rPr lang="nn-NO" sz="3600" dirty="0"/>
              <a:t> skrevet</a:t>
            </a:r>
          </a:p>
          <a:p>
            <a:r>
              <a:rPr lang="nn-NO" sz="3600" dirty="0" err="1"/>
              <a:t>Dårlig</a:t>
            </a:r>
            <a:r>
              <a:rPr lang="nn-NO" sz="3600" dirty="0"/>
              <a:t> skanning / svak kontrast</a:t>
            </a:r>
          </a:p>
        </p:txBody>
      </p:sp>
    </p:spTree>
    <p:extLst>
      <p:ext uri="{BB962C8B-B14F-4D97-AF65-F5344CB8AC3E}">
        <p14:creationId xmlns:p14="http://schemas.microsoft.com/office/powerpoint/2010/main" val="19404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286464C-7B14-F16F-A9E6-4AD83712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714" y="30861"/>
            <a:ext cx="5808563" cy="5907025"/>
          </a:xfrm>
          <a:prstGeom prst="rect">
            <a:avLst/>
          </a:prstGeo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ECA1E66C-C252-DFE7-D39E-C463AE7EA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46021"/>
              </p:ext>
            </p:extLst>
          </p:nvPr>
        </p:nvGraphicFramePr>
        <p:xfrm>
          <a:off x="10396727" y="67437"/>
          <a:ext cx="1721550" cy="1779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775">
                  <a:extLst>
                    <a:ext uri="{9D8B030D-6E8A-4147-A177-3AD203B41FA5}">
                      <a16:colId xmlns:a16="http://schemas.microsoft.com/office/drawing/2014/main" val="2711674633"/>
                    </a:ext>
                  </a:extLst>
                </a:gridCol>
                <a:gridCol w="208100">
                  <a:extLst>
                    <a:ext uri="{9D8B030D-6E8A-4147-A177-3AD203B41FA5}">
                      <a16:colId xmlns:a16="http://schemas.microsoft.com/office/drawing/2014/main" val="4100828638"/>
                    </a:ext>
                  </a:extLst>
                </a:gridCol>
                <a:gridCol w="652675">
                  <a:extLst>
                    <a:ext uri="{9D8B030D-6E8A-4147-A177-3AD203B41FA5}">
                      <a16:colId xmlns:a16="http://schemas.microsoft.com/office/drawing/2014/main" val="1084129054"/>
                    </a:ext>
                  </a:extLst>
                </a:gridCol>
              </a:tblGrid>
              <a:tr h="2542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Kopperne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5561790"/>
                  </a:ext>
                </a:extLst>
              </a:tr>
              <a:tr h="254236">
                <a:tc gridSpan="3"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Brystsvaghed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300874"/>
                  </a:ext>
                </a:extLst>
              </a:tr>
              <a:tr h="2542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Ellik</a:t>
                      </a:r>
                      <a:r>
                        <a:rPr lang="nb-NO" sz="1100" u="none" strike="noStrike" dirty="0">
                          <a:effectLst/>
                        </a:rPr>
                        <a:t>?????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574665"/>
                  </a:ext>
                </a:extLst>
              </a:tr>
              <a:tr h="2542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Alderdom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9267083"/>
                  </a:ext>
                </a:extLst>
              </a:tr>
              <a:tr h="2542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Nærvesvaghed</a:t>
                      </a:r>
                      <a:r>
                        <a:rPr lang="nb-NO" sz="1100" u="none" strike="noStrike" dirty="0">
                          <a:effectLst/>
                        </a:rPr>
                        <a:t> ?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6895477"/>
                  </a:ext>
                </a:extLst>
              </a:tr>
              <a:tr h="254236">
                <a:tc gridSpan="3"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Indvortes Slag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72015"/>
                  </a:ext>
                </a:extLst>
              </a:tr>
              <a:tr h="254236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8625229"/>
                  </a:ext>
                </a:extLst>
              </a:tr>
            </a:tbl>
          </a:graphicData>
        </a:graphic>
      </p:graphicFrame>
      <p:pic>
        <p:nvPicPr>
          <p:cNvPr id="10" name="Bilde 9" descr="Et bilde som inneholder tekst, enhet&#10;&#10;Automatisk generert beskrivelse">
            <a:extLst>
              <a:ext uri="{FF2B5EF4-FFF2-40B4-BE49-F238E27FC236}">
                <a16:creationId xmlns:a16="http://schemas.microsoft.com/office/drawing/2014/main" id="{797276F0-A4E7-A25E-563C-313F9E187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" y="67437"/>
            <a:ext cx="4162425" cy="1200150"/>
          </a:xfrm>
          <a:prstGeom prst="rect">
            <a:avLst/>
          </a:prstGeom>
        </p:spPr>
      </p:pic>
      <p:pic>
        <p:nvPicPr>
          <p:cNvPr id="11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61EDEBCA-DAC6-04F4-AA0F-E604AC23A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16022"/>
            <a:ext cx="2828925" cy="94297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FDC8DC4-CCDD-0EDE-7670-0E3D5A843C89}"/>
              </a:ext>
            </a:extLst>
          </p:cNvPr>
          <p:cNvSpPr txBox="1"/>
          <p:nvPr/>
        </p:nvSpPr>
        <p:spPr>
          <a:xfrm>
            <a:off x="73723" y="3246690"/>
            <a:ext cx="4013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/>
              <a:t>Kjertelonde?? = halskjerteltuberkulose?? </a:t>
            </a:r>
          </a:p>
        </p:txBody>
      </p:sp>
      <p:pic>
        <p:nvPicPr>
          <p:cNvPr id="14" name="Bilde 13" descr="Et bilde som inneholder tekst&#10;&#10;Automatisk generert beskrivelse">
            <a:extLst>
              <a:ext uri="{FF2B5EF4-FFF2-40B4-BE49-F238E27FC236}">
                <a16:creationId xmlns:a16="http://schemas.microsoft.com/office/drawing/2014/main" id="{A312E3AD-325A-FB0A-95E7-BC422D484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75" y="1636919"/>
            <a:ext cx="3086100" cy="657225"/>
          </a:xfrm>
          <a:prstGeom prst="rect">
            <a:avLst/>
          </a:prstGeom>
        </p:spPr>
      </p:pic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88A9E8D8-2D57-6FB1-C649-558B749922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52" y="5104587"/>
            <a:ext cx="560133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410706-34C0-4D2F-A8CA-8E26BBF5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226503"/>
            <a:ext cx="12096750" cy="6493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4000" dirty="0" err="1"/>
              <a:t>Hva</a:t>
            </a:r>
            <a:r>
              <a:rPr lang="nn-NO" sz="4000" dirty="0"/>
              <a:t> er ‘Dødsårsak’ i gamle </a:t>
            </a:r>
            <a:r>
              <a:rPr lang="nn-NO" sz="4000" dirty="0" err="1"/>
              <a:t>kirkebøker</a:t>
            </a:r>
            <a:r>
              <a:rPr lang="nn-NO" sz="4000" dirty="0"/>
              <a:t>?</a:t>
            </a:r>
          </a:p>
          <a:p>
            <a:r>
              <a:rPr lang="nb-NO" sz="3600" dirty="0"/>
              <a:t>1800 tallet og tidligere: Symptomer.</a:t>
            </a:r>
          </a:p>
          <a:p>
            <a:r>
              <a:rPr lang="nb-NO" sz="3600" dirty="0"/>
              <a:t>Eksempel: Kolikk. </a:t>
            </a:r>
            <a:r>
              <a:rPr lang="nb-NO" sz="3600" dirty="0" err="1"/>
              <a:t>Vattersott</a:t>
            </a:r>
            <a:r>
              <a:rPr lang="nb-NO" sz="3600" dirty="0"/>
              <a:t>. Feber. Kramper.</a:t>
            </a:r>
          </a:p>
          <a:p>
            <a:r>
              <a:rPr lang="nb-NO" sz="3600" dirty="0"/>
              <a:t>Hva er årsaken til symptomene?</a:t>
            </a:r>
          </a:p>
          <a:p>
            <a:r>
              <a:rPr lang="nb-NO" sz="3600" dirty="0"/>
              <a:t>Underliggende sykdom / Umiddelbar dødsårsak…</a:t>
            </a:r>
          </a:p>
          <a:p>
            <a:r>
              <a:rPr lang="nb-NO" sz="3600" dirty="0"/>
              <a:t>Kreft – Lungebetennelse</a:t>
            </a:r>
          </a:p>
          <a:p>
            <a:r>
              <a:rPr lang="nn-NO" sz="3600" dirty="0"/>
              <a:t>La oss </a:t>
            </a:r>
            <a:r>
              <a:rPr lang="nn-NO" sz="3600" dirty="0" err="1"/>
              <a:t>se</a:t>
            </a:r>
            <a:r>
              <a:rPr lang="nn-NO" sz="3600" dirty="0"/>
              <a:t> på alder først</a:t>
            </a:r>
          </a:p>
          <a:p>
            <a:endParaRPr lang="nb-NO" sz="3600" dirty="0"/>
          </a:p>
          <a:p>
            <a:endParaRPr lang="nb-NO" sz="3600" dirty="0"/>
          </a:p>
          <a:p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32771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366D0B-95C7-B503-8FE0-E57E88553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061116"/>
              </p:ext>
            </p:extLst>
          </p:nvPr>
        </p:nvGraphicFramePr>
        <p:xfrm>
          <a:off x="83127" y="73891"/>
          <a:ext cx="12044218" cy="671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938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410706-34C0-4D2F-A8CA-8E26BBF5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00584"/>
            <a:ext cx="12192000" cy="6958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rgbClr val="FFC000"/>
                </a:solidFill>
              </a:rPr>
              <a:t>Dødsårsaker 1831-33: Gamle og nye betegnelser</a:t>
            </a:r>
          </a:p>
          <a:p>
            <a:pPr marL="0" indent="0">
              <a:buNone/>
            </a:pPr>
            <a:r>
              <a:rPr lang="nb-NO" sz="2400" b="1" u="sng" dirty="0">
                <a:solidFill>
                  <a:schemeClr val="tx1"/>
                </a:solidFill>
              </a:rPr>
              <a:t>Tuberkulose</a:t>
            </a:r>
            <a:r>
              <a:rPr lang="nb-NO" sz="2400" dirty="0">
                <a:solidFill>
                  <a:schemeClr val="tx1"/>
                </a:solidFill>
              </a:rPr>
              <a:t>: Ikke nevnt i 1831-33.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‘</a:t>
            </a:r>
            <a:r>
              <a:rPr lang="nb-NO" sz="2400" dirty="0" err="1">
                <a:solidFill>
                  <a:schemeClr val="tx1"/>
                </a:solidFill>
              </a:rPr>
              <a:t>Brystsvaghed</a:t>
            </a:r>
            <a:r>
              <a:rPr lang="nb-NO" sz="2400" dirty="0">
                <a:solidFill>
                  <a:schemeClr val="tx1"/>
                </a:solidFill>
              </a:rPr>
              <a:t>’,’</a:t>
            </a:r>
            <a:r>
              <a:rPr lang="nb-NO" sz="2400" dirty="0" err="1">
                <a:solidFill>
                  <a:schemeClr val="tx1"/>
                </a:solidFill>
              </a:rPr>
              <a:t>Brystsygdom</a:t>
            </a:r>
            <a:r>
              <a:rPr lang="nb-NO" sz="2400" dirty="0">
                <a:solidFill>
                  <a:schemeClr val="tx1"/>
                </a:solidFill>
              </a:rPr>
              <a:t>’, ‘</a:t>
            </a:r>
            <a:r>
              <a:rPr lang="nb-NO" sz="2400" dirty="0" err="1">
                <a:solidFill>
                  <a:schemeClr val="tx1"/>
                </a:solidFill>
              </a:rPr>
              <a:t>Lungesvind</a:t>
            </a:r>
            <a:r>
              <a:rPr lang="nb-NO" sz="2400" dirty="0">
                <a:solidFill>
                  <a:schemeClr val="tx1"/>
                </a:solidFill>
              </a:rPr>
              <a:t>’?, ‘</a:t>
            </a:r>
            <a:r>
              <a:rPr lang="nb-NO" sz="2400" dirty="0" err="1">
                <a:solidFill>
                  <a:schemeClr val="tx1"/>
                </a:solidFill>
              </a:rPr>
              <a:t>Strubesvaghed</a:t>
            </a:r>
            <a:r>
              <a:rPr lang="nb-NO" sz="2400" dirty="0">
                <a:solidFill>
                  <a:schemeClr val="tx1"/>
                </a:solidFill>
              </a:rPr>
              <a:t>’. </a:t>
            </a:r>
          </a:p>
          <a:p>
            <a:pPr marL="0" indent="0">
              <a:buNone/>
            </a:pPr>
            <a:r>
              <a:rPr lang="nb-NO" sz="2400" b="1" u="sng" dirty="0">
                <a:solidFill>
                  <a:schemeClr val="tx1"/>
                </a:solidFill>
              </a:rPr>
              <a:t>Hjertesykdom?</a:t>
            </a:r>
            <a:r>
              <a:rPr lang="nb-NO" sz="2400" b="1" dirty="0">
                <a:solidFill>
                  <a:schemeClr val="tx1"/>
                </a:solidFill>
              </a:rPr>
              <a:t>: </a:t>
            </a:r>
            <a:r>
              <a:rPr lang="nb-NO" sz="2400" dirty="0">
                <a:solidFill>
                  <a:schemeClr val="tx1"/>
                </a:solidFill>
              </a:rPr>
              <a:t>Ikke nevnt i 1831-33.	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‘</a:t>
            </a:r>
            <a:r>
              <a:rPr lang="nb-NO" sz="2400" dirty="0" err="1">
                <a:solidFill>
                  <a:schemeClr val="tx1"/>
                </a:solidFill>
              </a:rPr>
              <a:t>Vattersott</a:t>
            </a:r>
            <a:r>
              <a:rPr lang="nb-NO" sz="2400" dirty="0">
                <a:solidFill>
                  <a:schemeClr val="tx1"/>
                </a:solidFill>
              </a:rPr>
              <a:t>’, ‘</a:t>
            </a:r>
            <a:r>
              <a:rPr lang="nb-NO" sz="2400" dirty="0" err="1">
                <a:solidFill>
                  <a:schemeClr val="tx1"/>
                </a:solidFill>
              </a:rPr>
              <a:t>Indvortes</a:t>
            </a:r>
            <a:r>
              <a:rPr lang="nb-NO" sz="2400" dirty="0">
                <a:solidFill>
                  <a:schemeClr val="tx1"/>
                </a:solidFill>
              </a:rPr>
              <a:t> Slag’.</a:t>
            </a:r>
          </a:p>
          <a:p>
            <a:pPr marL="0" indent="0">
              <a:buNone/>
            </a:pPr>
            <a:r>
              <a:rPr lang="nb-NO" sz="2400" b="1" u="sng" dirty="0">
                <a:solidFill>
                  <a:schemeClr val="tx1"/>
                </a:solidFill>
              </a:rPr>
              <a:t>Fordøyelsessykdommer</a:t>
            </a:r>
            <a:r>
              <a:rPr lang="nb-NO" sz="2400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‘</a:t>
            </a:r>
            <a:r>
              <a:rPr lang="nb-NO" sz="2400" dirty="0" err="1">
                <a:solidFill>
                  <a:schemeClr val="tx1"/>
                </a:solidFill>
              </a:rPr>
              <a:t>Colich</a:t>
            </a:r>
            <a:r>
              <a:rPr lang="nb-NO" sz="2400" dirty="0">
                <a:solidFill>
                  <a:schemeClr val="tx1"/>
                </a:solidFill>
              </a:rPr>
              <a:t>’ (kun 4)</a:t>
            </a:r>
          </a:p>
          <a:p>
            <a:pPr marL="0" indent="0">
              <a:buNone/>
            </a:pPr>
            <a:r>
              <a:rPr lang="nb-NO" sz="2400" b="1" u="sng" dirty="0">
                <a:solidFill>
                  <a:schemeClr val="tx1"/>
                </a:solidFill>
              </a:rPr>
              <a:t>Hjernesykdommer</a:t>
            </a:r>
            <a:r>
              <a:rPr lang="nb-NO" sz="2400" dirty="0">
                <a:solidFill>
                  <a:schemeClr val="tx1"/>
                </a:solidFill>
              </a:rPr>
              <a:t>: Ikke nevnt i 1831-33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‘</a:t>
            </a:r>
            <a:r>
              <a:rPr lang="nb-NO" sz="2400" dirty="0" err="1">
                <a:solidFill>
                  <a:schemeClr val="tx1"/>
                </a:solidFill>
              </a:rPr>
              <a:t>Indvortes</a:t>
            </a:r>
            <a:r>
              <a:rPr lang="nb-NO" sz="2400" dirty="0">
                <a:solidFill>
                  <a:schemeClr val="tx1"/>
                </a:solidFill>
              </a:rPr>
              <a:t> slag’? Kramper.</a:t>
            </a:r>
          </a:p>
          <a:p>
            <a:pPr marL="0" indent="0">
              <a:buNone/>
            </a:pPr>
            <a:r>
              <a:rPr lang="nb-NO" sz="2400" b="1" u="sng" dirty="0">
                <a:solidFill>
                  <a:schemeClr val="tx1"/>
                </a:solidFill>
              </a:rPr>
              <a:t>Lungesykdommer</a:t>
            </a:r>
            <a:r>
              <a:rPr lang="nb-NO" sz="2400" b="1" dirty="0">
                <a:solidFill>
                  <a:schemeClr val="tx1"/>
                </a:solidFill>
              </a:rPr>
              <a:t>:</a:t>
            </a:r>
            <a:r>
              <a:rPr lang="nb-NO" sz="2400" dirty="0">
                <a:solidFill>
                  <a:schemeClr val="tx1"/>
                </a:solidFill>
              </a:rPr>
              <a:t>	Lungebetennelse ikke nevnt i 1831-33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‘Forkjølelse/Feber’, ‘Forkjølelsesfeber’ </a:t>
            </a:r>
          </a:p>
          <a:p>
            <a:pPr marL="0" indent="0">
              <a:buNone/>
            </a:pPr>
            <a:endParaRPr lang="nb-NO" sz="4000" b="1" dirty="0"/>
          </a:p>
          <a:p>
            <a:endParaRPr lang="nb-NO" sz="3600" dirty="0"/>
          </a:p>
          <a:p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42474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410706-34C0-4D2F-A8CA-8E26BBF5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00584"/>
            <a:ext cx="12192000" cy="6958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rgbClr val="FFC000"/>
                </a:solidFill>
              </a:rPr>
              <a:t>		</a:t>
            </a:r>
            <a:r>
              <a:rPr lang="nb-NO" sz="3500" b="1" dirty="0">
                <a:solidFill>
                  <a:srgbClr val="FFC000"/>
                </a:solidFill>
              </a:rPr>
              <a:t>1831-33</a:t>
            </a:r>
            <a:r>
              <a:rPr lang="nb-NO" sz="3500" b="1" dirty="0"/>
              <a:t> </a:t>
            </a:r>
            <a:r>
              <a:rPr lang="nb-NO" sz="3500" b="1" dirty="0">
                <a:solidFill>
                  <a:srgbClr val="FFC000"/>
                </a:solidFill>
              </a:rPr>
              <a:t>10 års aldersgrupper – noen dødsårsaker.                                                     		259 døde, 143 med oppgitt dødsårsak  </a:t>
            </a:r>
          </a:p>
          <a:p>
            <a:pPr marL="0" indent="0">
              <a:buNone/>
            </a:pPr>
            <a:r>
              <a:rPr lang="nb-NO" sz="2600" dirty="0"/>
              <a:t>80-100:   21 	‘</a:t>
            </a:r>
            <a:r>
              <a:rPr lang="nb-NO" sz="2600" dirty="0" err="1"/>
              <a:t>Alderdomssvaghed</a:t>
            </a:r>
            <a:r>
              <a:rPr lang="nb-NO" sz="2600" dirty="0"/>
              <a:t>’ 14. Ikke oppgitt  7. </a:t>
            </a:r>
          </a:p>
          <a:p>
            <a:pPr marL="0" indent="0">
              <a:buNone/>
            </a:pPr>
            <a:r>
              <a:rPr lang="nb-NO" sz="2600" dirty="0"/>
              <a:t>70-79:	  35 	‘</a:t>
            </a:r>
            <a:r>
              <a:rPr lang="nb-NO" sz="2600" dirty="0" err="1"/>
              <a:t>Alderdomssvaghed</a:t>
            </a:r>
            <a:r>
              <a:rPr lang="nb-NO" sz="2600" dirty="0"/>
              <a:t>’ 12. ‘</a:t>
            </a:r>
            <a:r>
              <a:rPr lang="nb-NO" sz="2600" dirty="0" err="1"/>
              <a:t>Brystsvaghed</a:t>
            </a:r>
            <a:r>
              <a:rPr lang="nb-NO" sz="2600" dirty="0"/>
              <a:t>’ 3. ‘</a:t>
            </a:r>
            <a:r>
              <a:rPr lang="nb-NO" sz="2600" dirty="0" err="1"/>
              <a:t>Brystsvaghed</a:t>
            </a:r>
            <a:r>
              <a:rPr lang="nb-NO" sz="2600" dirty="0"/>
              <a:t> og Rade’ 1. ‘</a:t>
            </a:r>
            <a:r>
              <a:rPr lang="nb-NO" sz="2600" dirty="0" err="1"/>
              <a:t>Lungesvind</a:t>
            </a:r>
            <a:r>
              <a:rPr lang="nb-NO" sz="2600" dirty="0"/>
              <a:t>’ 1. 				‘</a:t>
            </a:r>
            <a:r>
              <a:rPr lang="nb-NO" sz="2600" dirty="0" err="1"/>
              <a:t>Nærvefeber</a:t>
            </a:r>
            <a:r>
              <a:rPr lang="nb-NO" sz="2600" dirty="0"/>
              <a:t>’ 1. ‘Forkjølelse’ 1. ‘Druknede’ 1, Ikke oppgitt 14. </a:t>
            </a:r>
          </a:p>
          <a:p>
            <a:pPr marL="0" indent="0">
              <a:buNone/>
            </a:pPr>
            <a:r>
              <a:rPr lang="nb-NO" sz="2600" dirty="0"/>
              <a:t>60-69:	  </a:t>
            </a:r>
            <a:r>
              <a:rPr lang="nb-NO" sz="2600" dirty="0">
                <a:solidFill>
                  <a:schemeClr val="tx1"/>
                </a:solidFill>
              </a:rPr>
              <a:t>31</a:t>
            </a:r>
            <a:r>
              <a:rPr lang="nb-NO" sz="2600" dirty="0"/>
              <a:t> 	‘</a:t>
            </a:r>
            <a:r>
              <a:rPr lang="nb-NO" sz="2600" dirty="0" err="1"/>
              <a:t>Brystsvaghed</a:t>
            </a:r>
            <a:r>
              <a:rPr lang="nb-NO" sz="2600" dirty="0"/>
              <a:t>’ 5. ‘Koldfeber’ 2. ‘</a:t>
            </a:r>
            <a:r>
              <a:rPr lang="nb-NO" sz="2600" dirty="0" err="1"/>
              <a:t>Nærvefeber</a:t>
            </a:r>
            <a:r>
              <a:rPr lang="nb-NO" sz="2600" dirty="0"/>
              <a:t>’ 1. ‘Forkjølelse’ 2. ‘</a:t>
            </a:r>
            <a:r>
              <a:rPr lang="nb-NO" sz="2600" dirty="0" err="1"/>
              <a:t>Colich</a:t>
            </a:r>
            <a:r>
              <a:rPr lang="nb-NO" sz="2600" dirty="0"/>
              <a:t>’ 3. ‘</a:t>
            </a:r>
            <a:r>
              <a:rPr lang="nb-NO" sz="2600" dirty="0" err="1"/>
              <a:t>Vattersott</a:t>
            </a:r>
            <a:r>
              <a:rPr lang="nb-NO" sz="2600" dirty="0"/>
              <a:t> 1.     			‘Druknede’ 1. Uleselig 1. Ikke oppgitt 14. </a:t>
            </a:r>
          </a:p>
          <a:p>
            <a:pPr marL="0" indent="0">
              <a:buNone/>
            </a:pPr>
            <a:r>
              <a:rPr lang="nb-NO" sz="2600" dirty="0"/>
              <a:t>50-59:	  </a:t>
            </a:r>
            <a:r>
              <a:rPr lang="nb-NO" sz="2600" dirty="0">
                <a:solidFill>
                  <a:schemeClr val="tx1"/>
                </a:solidFill>
              </a:rPr>
              <a:t>27</a:t>
            </a:r>
            <a:r>
              <a:rPr lang="nb-NO" sz="2600" dirty="0"/>
              <a:t> 	‘</a:t>
            </a:r>
            <a:r>
              <a:rPr lang="nb-NO" sz="2600" dirty="0" err="1"/>
              <a:t>Brystsvaghed</a:t>
            </a:r>
            <a:r>
              <a:rPr lang="nb-NO" sz="2600" dirty="0"/>
              <a:t>’ 2. ‘</a:t>
            </a:r>
            <a:r>
              <a:rPr lang="nb-NO" sz="2600" dirty="0" err="1"/>
              <a:t>Brystsygdom</a:t>
            </a:r>
            <a:r>
              <a:rPr lang="nb-NO" sz="2600" dirty="0"/>
              <a:t>’ 1. ‘Koldfeber’ 3. ‘</a:t>
            </a:r>
            <a:r>
              <a:rPr lang="nb-NO" sz="2600" dirty="0" err="1"/>
              <a:t>Nærvefeber</a:t>
            </a:r>
            <a:r>
              <a:rPr lang="nb-NO" sz="2600" dirty="0"/>
              <a:t>’ 1. ‘</a:t>
            </a:r>
            <a:r>
              <a:rPr lang="nb-NO" sz="2600" dirty="0" err="1"/>
              <a:t>Colich</a:t>
            </a:r>
            <a:r>
              <a:rPr lang="nb-NO" sz="2600" dirty="0"/>
              <a:t>’ 1. ‘Druknede’ 2. 			‘</a:t>
            </a:r>
            <a:r>
              <a:rPr lang="nb-NO" sz="2600" dirty="0" err="1"/>
              <a:t>Hængte</a:t>
            </a:r>
            <a:r>
              <a:rPr lang="nb-NO" sz="2600" dirty="0"/>
              <a:t> sig selv’  1. Feber 1. Ikke oppgitt 15.</a:t>
            </a:r>
          </a:p>
          <a:p>
            <a:pPr marL="0" indent="0">
              <a:buNone/>
            </a:pPr>
            <a:r>
              <a:rPr lang="nb-NO" sz="2600" dirty="0"/>
              <a:t>40-49:	  </a:t>
            </a:r>
            <a:r>
              <a:rPr lang="nb-NO" sz="2600" dirty="0">
                <a:solidFill>
                  <a:schemeClr val="tx1"/>
                </a:solidFill>
              </a:rPr>
              <a:t>24</a:t>
            </a:r>
            <a:r>
              <a:rPr lang="nb-NO" sz="2600" dirty="0"/>
              <a:t> 	‘</a:t>
            </a:r>
            <a:r>
              <a:rPr lang="nb-NO" sz="2600" dirty="0" err="1"/>
              <a:t>Brystsvaghed</a:t>
            </a:r>
            <a:r>
              <a:rPr lang="nb-NO" sz="2600" dirty="0"/>
              <a:t>’ 6. ‘</a:t>
            </a:r>
            <a:r>
              <a:rPr lang="nb-NO" sz="2600" dirty="0" err="1"/>
              <a:t>Brystsygdom</a:t>
            </a:r>
            <a:r>
              <a:rPr lang="nb-NO" sz="2600" dirty="0"/>
              <a:t>’ 1, ‘Koldfeber’ 2. ‘</a:t>
            </a:r>
            <a:r>
              <a:rPr lang="nb-NO" sz="2600" dirty="0" err="1"/>
              <a:t>Nærvefeber</a:t>
            </a:r>
            <a:r>
              <a:rPr lang="nb-NO" sz="2600" dirty="0"/>
              <a:t>’ 1. Barsel 1. ‘Druknede sig selv’ 1. 		‘Venerisk </a:t>
            </a:r>
            <a:r>
              <a:rPr lang="nb-NO" sz="2600" dirty="0" err="1"/>
              <a:t>sygdom</a:t>
            </a:r>
            <a:r>
              <a:rPr lang="nb-NO" sz="2600" dirty="0"/>
              <a:t>’ 1. ‘</a:t>
            </a:r>
            <a:r>
              <a:rPr lang="nb-NO" sz="2600" dirty="0" err="1"/>
              <a:t>Vattersott</a:t>
            </a:r>
            <a:r>
              <a:rPr lang="nb-NO" sz="2600" dirty="0"/>
              <a:t>’ 1, ‘</a:t>
            </a:r>
            <a:r>
              <a:rPr lang="nb-NO" sz="2600" dirty="0" err="1"/>
              <a:t>Druknde</a:t>
            </a:r>
            <a:r>
              <a:rPr lang="nb-NO" sz="2600" dirty="0"/>
              <a:t>’ 1. Uleselig 1. Ikke oppgitt 8.</a:t>
            </a:r>
          </a:p>
          <a:p>
            <a:pPr marL="0" indent="0">
              <a:buNone/>
            </a:pPr>
            <a:r>
              <a:rPr lang="nb-NO" sz="2600" dirty="0"/>
              <a:t>30-39:	  </a:t>
            </a:r>
            <a:r>
              <a:rPr lang="nb-NO" sz="2600" dirty="0">
                <a:solidFill>
                  <a:schemeClr val="tx1"/>
                </a:solidFill>
              </a:rPr>
              <a:t>23</a:t>
            </a:r>
            <a:r>
              <a:rPr lang="nb-NO" sz="2600" dirty="0"/>
              <a:t> 	‘</a:t>
            </a:r>
            <a:r>
              <a:rPr lang="nb-NO" sz="2600" dirty="0" err="1"/>
              <a:t>Brystsvaghed</a:t>
            </a:r>
            <a:r>
              <a:rPr lang="nb-NO" sz="2600" dirty="0"/>
              <a:t>’ 9. ‘Barselseng’ 3. ‘Kopper’ 1. ‘Forkjølelse’ 1, ‘</a:t>
            </a:r>
            <a:r>
              <a:rPr lang="nb-NO" sz="2600" dirty="0" err="1"/>
              <a:t>Slog</a:t>
            </a:r>
            <a:r>
              <a:rPr lang="nb-NO" sz="2600" dirty="0"/>
              <a:t> sig </a:t>
            </a:r>
            <a:r>
              <a:rPr lang="nb-NO" sz="2600" dirty="0" err="1"/>
              <a:t>ihjæl</a:t>
            </a:r>
            <a:r>
              <a:rPr lang="nb-NO" sz="2600" dirty="0"/>
              <a:t>’ 1. Ikke oppgitt: 8</a:t>
            </a:r>
          </a:p>
          <a:p>
            <a:pPr marL="0" indent="0">
              <a:buNone/>
            </a:pPr>
            <a:r>
              <a:rPr lang="nb-NO" sz="2600" dirty="0"/>
              <a:t>20-29:	  13 	‘</a:t>
            </a:r>
            <a:r>
              <a:rPr lang="nb-NO" sz="2600" dirty="0" err="1"/>
              <a:t>Brystsvaghed</a:t>
            </a:r>
            <a:r>
              <a:rPr lang="nb-NO" sz="2600" dirty="0"/>
              <a:t>’ 5. ‘</a:t>
            </a:r>
            <a:r>
              <a:rPr lang="nb-NO" sz="2600" dirty="0" err="1"/>
              <a:t>Strubesvaghed</a:t>
            </a:r>
            <a:r>
              <a:rPr lang="nb-NO" sz="2600" dirty="0"/>
              <a:t>’ 1. Kopper 1. ‘</a:t>
            </a:r>
            <a:r>
              <a:rPr lang="nb-NO" sz="2600" dirty="0" err="1"/>
              <a:t>Indvortes</a:t>
            </a:r>
            <a:r>
              <a:rPr lang="nb-NO" sz="2600" dirty="0"/>
              <a:t> slag’ 1. ‘Druknede’: 2. Ikke oppgitt 5.</a:t>
            </a:r>
          </a:p>
          <a:p>
            <a:pPr marL="0" indent="0">
              <a:buNone/>
            </a:pPr>
            <a:r>
              <a:rPr lang="nb-NO" sz="2600" dirty="0"/>
              <a:t>10-19:	   7 	Kopper 1. ‘Druknede’ 2. Ikke oppgitt 4.</a:t>
            </a:r>
          </a:p>
          <a:p>
            <a:pPr marL="0" indent="0">
              <a:buNone/>
            </a:pPr>
            <a:r>
              <a:rPr lang="nb-NO" sz="2600" dirty="0"/>
              <a:t>01-10:     26 	‘</a:t>
            </a:r>
            <a:r>
              <a:rPr lang="nb-NO" sz="2600" dirty="0" err="1"/>
              <a:t>Brystsvaghed</a:t>
            </a:r>
            <a:r>
              <a:rPr lang="nb-NO" sz="2600" dirty="0"/>
              <a:t>’ 2. ‘Druknede’ 2. ‘Kopper’ 1. Uleselig 1. Ikke oppgitt 18.</a:t>
            </a:r>
          </a:p>
          <a:p>
            <a:pPr marL="0" indent="0">
              <a:buNone/>
            </a:pPr>
            <a:r>
              <a:rPr lang="nb-NO" sz="2600" dirty="0"/>
              <a:t>00-01:	  </a:t>
            </a:r>
            <a:r>
              <a:rPr lang="nb-NO" sz="2600" dirty="0">
                <a:solidFill>
                  <a:schemeClr val="tx1"/>
                </a:solidFill>
              </a:rPr>
              <a:t>52</a:t>
            </a:r>
            <a:r>
              <a:rPr lang="nb-NO" sz="2600" dirty="0"/>
              <a:t>	‘</a:t>
            </a:r>
            <a:r>
              <a:rPr lang="nb-NO" sz="2600" dirty="0" err="1"/>
              <a:t>Indvortes</a:t>
            </a:r>
            <a:r>
              <a:rPr lang="nb-NO" sz="2600" dirty="0"/>
              <a:t> Slag’ 12. ‘Kopper’ 8. ‘</a:t>
            </a:r>
            <a:r>
              <a:rPr lang="nb-NO" sz="2600" dirty="0" err="1"/>
              <a:t>Strubehoste</a:t>
            </a:r>
            <a:r>
              <a:rPr lang="nb-NO" sz="2600" dirty="0"/>
              <a:t>/-</a:t>
            </a:r>
            <a:r>
              <a:rPr lang="nb-NO" sz="2600" dirty="0" err="1"/>
              <a:t>svaghed</a:t>
            </a:r>
            <a:r>
              <a:rPr lang="nb-NO" sz="2600" dirty="0"/>
              <a:t>’ 2. ‘Forkjølelse’: 2. Ikke oppgitt 25</a:t>
            </a:r>
          </a:p>
          <a:p>
            <a:pPr marL="0" indent="0">
              <a:buNone/>
            </a:pPr>
            <a:endParaRPr lang="nb-NO" sz="2600" b="1" dirty="0"/>
          </a:p>
          <a:p>
            <a:endParaRPr lang="nb-NO" sz="3600" dirty="0"/>
          </a:p>
          <a:p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2486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410706-34C0-4D2F-A8CA-8E26BBF5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00584"/>
            <a:ext cx="12192000" cy="6958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Dødsårsaker 1911-13: Gamle og nye betegnelser</a:t>
            </a:r>
          </a:p>
          <a:p>
            <a:pPr marL="0" indent="0">
              <a:buNone/>
            </a:pPr>
            <a:r>
              <a:rPr lang="nb-NO" sz="2400" b="1" u="sng" dirty="0"/>
              <a:t>Tuberkulose</a:t>
            </a:r>
            <a:r>
              <a:rPr lang="nb-NO" sz="2400" dirty="0"/>
              <a:t>: Ordet er nevnt, i tillegg til andre betegnelser.</a:t>
            </a:r>
          </a:p>
          <a:p>
            <a:pPr marL="0" indent="0">
              <a:buNone/>
            </a:pPr>
            <a:r>
              <a:rPr lang="nb-NO" sz="2400" dirty="0"/>
              <a:t>‘Lungetæring’, ‘Tæring’, ‘</a:t>
            </a:r>
            <a:r>
              <a:rPr lang="nb-NO" sz="2400" dirty="0" err="1"/>
              <a:t>Rygmarvstæring</a:t>
            </a:r>
            <a:r>
              <a:rPr lang="nb-NO" sz="2400" dirty="0"/>
              <a:t>’, ‘</a:t>
            </a:r>
            <a:r>
              <a:rPr lang="nb-NO" sz="2400" dirty="0" err="1"/>
              <a:t>Strubetæring</a:t>
            </a:r>
            <a:r>
              <a:rPr lang="nb-NO" sz="2400" dirty="0"/>
              <a:t>’.</a:t>
            </a:r>
          </a:p>
          <a:p>
            <a:pPr marL="0" indent="0">
              <a:buNone/>
            </a:pPr>
            <a:r>
              <a:rPr lang="nb-NO" sz="2400" b="1" u="sng" dirty="0"/>
              <a:t>Hjertesykdom</a:t>
            </a:r>
            <a:r>
              <a:rPr lang="nb-NO" sz="2400" b="1" dirty="0"/>
              <a:t>:	</a:t>
            </a:r>
            <a:r>
              <a:rPr lang="nb-NO" sz="2400" dirty="0"/>
              <a:t>Ordet er nevnt, i tillegg til andre betegnelser.</a:t>
            </a:r>
          </a:p>
          <a:p>
            <a:pPr marL="0" indent="0">
              <a:buNone/>
            </a:pPr>
            <a:r>
              <a:rPr lang="nb-NO" sz="2400" dirty="0"/>
              <a:t>‘Hjertelammelse’, ‘Hjerteslag’, ‘Hjerteforkalkning’, ‘Hjerteonde’, ‘Hjertefeil og krampe i hjernen’, ‘Hjertefeil’, ‘Vand i </a:t>
            </a:r>
            <a:r>
              <a:rPr lang="nb-NO" sz="2400" dirty="0" err="1"/>
              <a:t>lungerne</a:t>
            </a:r>
            <a:r>
              <a:rPr lang="nb-NO" sz="2400" dirty="0"/>
              <a:t>’, ‘Organisk hjertefeil’.</a:t>
            </a:r>
          </a:p>
          <a:p>
            <a:pPr marL="0" indent="0">
              <a:buNone/>
            </a:pPr>
            <a:r>
              <a:rPr lang="nb-NO" sz="2400" b="1" u="sng" dirty="0"/>
              <a:t>Fordøyelsessykdommer</a:t>
            </a:r>
            <a:r>
              <a:rPr lang="nb-NO" sz="2400" dirty="0"/>
              <a:t>: Ordet er nevnt, i tillegg til andre betegnelser.</a:t>
            </a:r>
          </a:p>
          <a:p>
            <a:pPr marL="0" indent="0">
              <a:buNone/>
            </a:pPr>
            <a:r>
              <a:rPr lang="nb-NO" sz="2400" dirty="0"/>
              <a:t>‘</a:t>
            </a:r>
            <a:r>
              <a:rPr lang="nb-NO" sz="2400" dirty="0" err="1"/>
              <a:t>Mavebetændelse</a:t>
            </a:r>
            <a:r>
              <a:rPr lang="nb-NO" sz="2400" dirty="0"/>
              <a:t>’, ‘</a:t>
            </a:r>
            <a:r>
              <a:rPr lang="nb-NO" sz="2400" dirty="0" err="1"/>
              <a:t>Mavekathar</a:t>
            </a:r>
            <a:r>
              <a:rPr lang="nb-NO" sz="2400" dirty="0"/>
              <a:t>’, ‘Tarmkatarr’, ‘</a:t>
            </a:r>
            <a:r>
              <a:rPr lang="nb-NO" sz="2400" dirty="0" err="1"/>
              <a:t>Mavekræft</a:t>
            </a:r>
            <a:r>
              <a:rPr lang="nb-NO" sz="2400" dirty="0"/>
              <a:t>’, Svulst i maven’. ‘</a:t>
            </a:r>
            <a:r>
              <a:rPr lang="nb-NO" sz="2400" dirty="0" err="1"/>
              <a:t>Cholera</a:t>
            </a:r>
            <a:r>
              <a:rPr lang="nb-NO" sz="2400" dirty="0"/>
              <a:t>’, ‘</a:t>
            </a:r>
            <a:r>
              <a:rPr lang="nb-NO" sz="2400" dirty="0" err="1"/>
              <a:t>Broktilfælde</a:t>
            </a:r>
            <a:r>
              <a:rPr lang="nb-NO" sz="2400" dirty="0"/>
              <a:t>’, ‘</a:t>
            </a:r>
            <a:r>
              <a:rPr lang="nb-NO" sz="2400" dirty="0" err="1"/>
              <a:t>Leversygdom</a:t>
            </a:r>
            <a:r>
              <a:rPr lang="nb-NO" sz="2400" dirty="0"/>
              <a:t>’, ‘</a:t>
            </a:r>
            <a:r>
              <a:rPr lang="nb-NO" sz="2400" dirty="0" err="1"/>
              <a:t>Gulsot</a:t>
            </a:r>
            <a:r>
              <a:rPr lang="nb-NO" sz="2400" dirty="0"/>
              <a:t>’.</a:t>
            </a:r>
          </a:p>
          <a:p>
            <a:pPr marL="0" indent="0">
              <a:buNone/>
            </a:pPr>
            <a:r>
              <a:rPr lang="nb-NO" sz="2400" b="1" u="sng" dirty="0"/>
              <a:t>Hjernesykdommer:</a:t>
            </a:r>
          </a:p>
          <a:p>
            <a:pPr marL="0" indent="0">
              <a:buNone/>
            </a:pPr>
            <a:r>
              <a:rPr lang="nb-NO" sz="2400" dirty="0"/>
              <a:t>‘Slag’, ‘Hjerneslag’, ‘Hjerneforkalkning’, ‘</a:t>
            </a:r>
            <a:r>
              <a:rPr lang="nb-NO" sz="2400" dirty="0" err="1"/>
              <a:t>Hjernebetændelse</a:t>
            </a:r>
            <a:r>
              <a:rPr lang="nb-NO" sz="2400" dirty="0"/>
              <a:t>’, ‘</a:t>
            </a:r>
            <a:r>
              <a:rPr lang="nb-NO" sz="2400" dirty="0" err="1"/>
              <a:t>Meningit</a:t>
            </a:r>
            <a:r>
              <a:rPr lang="nb-NO" sz="2400" dirty="0"/>
              <a:t>’, ‘Svulst i hodet’, ‘Hjerneblødning’, </a:t>
            </a:r>
          </a:p>
          <a:p>
            <a:pPr marL="0" indent="0">
              <a:buNone/>
            </a:pPr>
            <a:r>
              <a:rPr lang="nb-NO" sz="2400" b="1" u="sng" dirty="0"/>
              <a:t>Lungesykdommer</a:t>
            </a:r>
            <a:r>
              <a:rPr lang="nb-NO" sz="2400" b="1" dirty="0"/>
              <a:t>:</a:t>
            </a:r>
            <a:r>
              <a:rPr lang="nb-NO" sz="2400" dirty="0"/>
              <a:t>	</a:t>
            </a:r>
          </a:p>
          <a:p>
            <a:pPr marL="0" indent="0">
              <a:buNone/>
            </a:pPr>
            <a:r>
              <a:rPr lang="nb-NO" sz="2400" dirty="0"/>
              <a:t>‘</a:t>
            </a:r>
            <a:r>
              <a:rPr lang="nb-NO" sz="2400" dirty="0" err="1"/>
              <a:t>Lungebetændelse</a:t>
            </a:r>
            <a:r>
              <a:rPr lang="nb-NO" sz="2400" dirty="0"/>
              <a:t>’, ‘</a:t>
            </a:r>
            <a:r>
              <a:rPr lang="nb-NO" sz="2400" dirty="0" err="1"/>
              <a:t>Bronchitt</a:t>
            </a:r>
            <a:r>
              <a:rPr lang="nb-NO" sz="2400" dirty="0"/>
              <a:t>’, ‘Kronisk </a:t>
            </a:r>
            <a:r>
              <a:rPr lang="nb-NO" sz="2400" dirty="0" err="1"/>
              <a:t>bronchit</a:t>
            </a:r>
            <a:r>
              <a:rPr lang="nb-NO" sz="2400" dirty="0"/>
              <a:t>’, ‘Astma’, ‘Forkjølelse’, ‘</a:t>
            </a:r>
            <a:r>
              <a:rPr lang="nb-NO" sz="2400" dirty="0" err="1"/>
              <a:t>Bronchopneumoni</a:t>
            </a:r>
            <a:r>
              <a:rPr lang="nb-NO" sz="2400" dirty="0"/>
              <a:t>’.</a:t>
            </a:r>
          </a:p>
          <a:p>
            <a:pPr marL="0" indent="0">
              <a:buNone/>
            </a:pPr>
            <a:endParaRPr lang="nb-NO" sz="4000" b="1" dirty="0"/>
          </a:p>
          <a:p>
            <a:endParaRPr lang="nb-NO" sz="3600" dirty="0"/>
          </a:p>
          <a:p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36216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theme/theme1.xml><?xml version="1.0" encoding="utf-8"?>
<a:theme xmlns:a="http://schemas.openxmlformats.org/drawingml/2006/main" name="VaultVTI">
  <a:themeElements>
    <a:clrScheme name="AnalogousFromDarkSeedLeftStep">
      <a:dk1>
        <a:srgbClr val="000000"/>
      </a:dk1>
      <a:lt1>
        <a:srgbClr val="FFFFFF"/>
      </a:lt1>
      <a:dk2>
        <a:srgbClr val="1D2433"/>
      </a:dk2>
      <a:lt2>
        <a:srgbClr val="E7E8E2"/>
      </a:lt2>
      <a:accent1>
        <a:srgbClr val="402FE1"/>
      </a:accent1>
      <a:accent2>
        <a:srgbClr val="1D56CF"/>
      </a:accent2>
      <a:accent3>
        <a:srgbClr val="2BAEDE"/>
      </a:accent3>
      <a:accent4>
        <a:srgbClr val="19B79F"/>
      </a:accent4>
      <a:accent5>
        <a:srgbClr val="27BC67"/>
      </a:accent5>
      <a:accent6>
        <a:srgbClr val="1ABC1C"/>
      </a:accent6>
      <a:hlink>
        <a:srgbClr val="31946D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8228</TotalTime>
  <Words>1406</Words>
  <Application>Microsoft Office PowerPoint</Application>
  <PresentationFormat>Widescreen</PresentationFormat>
  <Paragraphs>119</Paragraphs>
  <Slides>14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 Pro Light</vt:lpstr>
      <vt:lpstr>Roboto</vt:lpstr>
      <vt:lpstr>VaultVTI</vt:lpstr>
      <vt:lpstr>Dødsårsaker på 18- og 1900 tallet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oppmerksomheten!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Inger-Lise Fonneland</dc:creator>
  <cp:lastModifiedBy>Inger-Lise Fonneland</cp:lastModifiedBy>
  <cp:revision>204</cp:revision>
  <dcterms:created xsi:type="dcterms:W3CDTF">2022-11-02T15:25:57Z</dcterms:created>
  <dcterms:modified xsi:type="dcterms:W3CDTF">2022-11-14T16:14:53Z</dcterms:modified>
</cp:coreProperties>
</file>